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4"/>
  </p:notesMasterIdLst>
  <p:sldIdLst>
    <p:sldId id="256" r:id="rId2"/>
    <p:sldId id="262" r:id="rId3"/>
    <p:sldId id="260" r:id="rId4"/>
    <p:sldId id="258" r:id="rId5"/>
    <p:sldId id="263" r:id="rId6"/>
    <p:sldId id="279" r:id="rId7"/>
    <p:sldId id="283" r:id="rId8"/>
    <p:sldId id="278" r:id="rId9"/>
    <p:sldId id="280" r:id="rId10"/>
    <p:sldId id="281" r:id="rId11"/>
    <p:sldId id="277" r:id="rId12"/>
    <p:sldId id="284" r:id="rId13"/>
    <p:sldId id="288" r:id="rId14"/>
    <p:sldId id="289" r:id="rId15"/>
    <p:sldId id="290" r:id="rId16"/>
    <p:sldId id="291" r:id="rId17"/>
    <p:sldId id="287" r:id="rId18"/>
    <p:sldId id="269" r:id="rId19"/>
    <p:sldId id="271" r:id="rId20"/>
    <p:sldId id="292" r:id="rId21"/>
    <p:sldId id="294" r:id="rId22"/>
    <p:sldId id="293" r:id="rId23"/>
  </p:sldIdLst>
  <p:sldSz cx="9144000" cy="6858000" type="letter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2EF"/>
    <a:srgbClr val="B5D7EB"/>
    <a:srgbClr val="A9DFD3"/>
    <a:srgbClr val="D2EFEA"/>
    <a:srgbClr val="326887"/>
    <a:srgbClr val="247677"/>
    <a:srgbClr val="ADD8E6"/>
    <a:srgbClr val="9CAF88"/>
    <a:srgbClr val="9399DC"/>
    <a:srgbClr val="D5F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773"/>
    <p:restoredTop sz="94737"/>
  </p:normalViewPr>
  <p:slideViewPr>
    <p:cSldViewPr snapToGrid="0">
      <p:cViewPr>
        <p:scale>
          <a:sx n="136" d="100"/>
          <a:sy n="136" d="100"/>
        </p:scale>
        <p:origin x="18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20437-9DF2-9149-A673-6A9EB4609851}" type="datetimeFigureOut">
              <a:rPr lang="en-US" smtClean="0"/>
              <a:t>4/2/25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9C123-C84C-214C-96BD-CB67EC561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14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9C123-C84C-214C-96BD-CB67EC561D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01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www.cambridge.org</a:t>
            </a:r>
            <a:r>
              <a:rPr lang="en-US" dirty="0"/>
              <a:t>/core/journals/acta-</a:t>
            </a:r>
            <a:r>
              <a:rPr lang="en-US" dirty="0" err="1"/>
              <a:t>neuropsychiatrica</a:t>
            </a:r>
            <a:r>
              <a:rPr lang="en-US" dirty="0"/>
              <a:t>/article/psychometric-properties-of-the-aseba-child-behaviour-checklist-and-youth-selfreport-in-subsaharan-africa-a-systematic-review/0F7D3E2AC8CC3665EACD7E9DCBD2498B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9C123-C84C-214C-96BD-CB67EC561D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1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9C123-C84C-214C-96BD-CB67EC561D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78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9C123-C84C-214C-96BD-CB67EC561D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49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9C123-C84C-214C-96BD-CB67EC561D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1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3B86-6EBF-5349-833F-2CA212B231CC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F0906-2202-8241-8CCF-82843AE2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3B86-6EBF-5349-833F-2CA212B231CC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F0906-2202-8241-8CCF-82843AE2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67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3B86-6EBF-5349-833F-2CA212B231CC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F0906-2202-8241-8CCF-82843AE2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12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3B86-6EBF-5349-833F-2CA212B231CC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F0906-2202-8241-8CCF-82843AE2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89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3B86-6EBF-5349-833F-2CA212B231CC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F0906-2202-8241-8CCF-82843AE2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28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3B86-6EBF-5349-833F-2CA212B231CC}" type="datetimeFigureOut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F0906-2202-8241-8CCF-82843AE2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6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3B86-6EBF-5349-833F-2CA212B231CC}" type="datetimeFigureOut">
              <a:rPr lang="en-US" smtClean="0"/>
              <a:t>4/2/25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F0906-2202-8241-8CCF-82843AE2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7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3B86-6EBF-5349-833F-2CA212B231CC}" type="datetimeFigureOut">
              <a:rPr lang="en-US" smtClean="0"/>
              <a:t>4/2/25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F0906-2202-8241-8CCF-82843AE2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85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3B86-6EBF-5349-833F-2CA212B231CC}" type="datetimeFigureOut">
              <a:rPr lang="en-US" smtClean="0"/>
              <a:t>4/2/25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F0906-2202-8241-8CCF-82843AE2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0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3B86-6EBF-5349-833F-2CA212B231CC}" type="datetimeFigureOut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F0906-2202-8241-8CCF-82843AE2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5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3B86-6EBF-5349-833F-2CA212B231CC}" type="datetimeFigureOut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F0906-2202-8241-8CCF-82843AE2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9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873B86-6EBF-5349-833F-2CA212B231CC}" type="datetimeFigureOut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DF0906-2202-8241-8CCF-82843AE2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0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344803-AD84-8D3D-A0C3-81B624F7275A}"/>
              </a:ext>
            </a:extLst>
          </p:cNvPr>
          <p:cNvSpPr/>
          <p:nvPr/>
        </p:nvSpPr>
        <p:spPr>
          <a:xfrm>
            <a:off x="3665765" y="1477736"/>
            <a:ext cx="1567542" cy="628650"/>
          </a:xfrm>
          <a:prstGeom prst="roundRect">
            <a:avLst/>
          </a:prstGeom>
          <a:solidFill>
            <a:srgbClr val="CFE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Age ≥ 16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3AD69F4-E477-6B32-8F2D-65E365960575}"/>
              </a:ext>
            </a:extLst>
          </p:cNvPr>
          <p:cNvSpPr/>
          <p:nvPr/>
        </p:nvSpPr>
        <p:spPr>
          <a:xfrm>
            <a:off x="3703427" y="3505877"/>
            <a:ext cx="1567542" cy="628650"/>
          </a:xfrm>
          <a:prstGeom prst="roundRect">
            <a:avLst/>
          </a:prstGeom>
          <a:solidFill>
            <a:srgbClr val="CFE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dirty="0">
                <a:solidFill>
                  <a:schemeClr val="tx1"/>
                </a:solidFill>
                <a:latin typeface="Helvetica" pitchFamily="2" charset="0"/>
              </a:rPr>
              <a:t>Y = Predicted Severity Score is 3</a:t>
            </a:r>
          </a:p>
          <a:p>
            <a:pPr algn="ctr"/>
            <a:endParaRPr lang="en-US" sz="3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571934-58FC-92D0-980F-D073496C6E64}"/>
              </a:ext>
            </a:extLst>
          </p:cNvPr>
          <p:cNvSpPr/>
          <p:nvPr/>
        </p:nvSpPr>
        <p:spPr>
          <a:xfrm>
            <a:off x="5051571" y="2468426"/>
            <a:ext cx="1567542" cy="628650"/>
          </a:xfrm>
          <a:prstGeom prst="roundRect">
            <a:avLst/>
          </a:prstGeom>
          <a:solidFill>
            <a:srgbClr val="CFE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75" dirty="0">
                <a:solidFill>
                  <a:schemeClr val="tx1"/>
                </a:solidFill>
                <a:latin typeface="Helvetica" pitchFamily="2" charset="0"/>
              </a:rPr>
              <a:t>Y = Predicted Severity Score is 4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C8A95EC-CDD4-910B-1F2A-B3A8787B0088}"/>
              </a:ext>
            </a:extLst>
          </p:cNvPr>
          <p:cNvSpPr/>
          <p:nvPr/>
        </p:nvSpPr>
        <p:spPr>
          <a:xfrm>
            <a:off x="679025" y="3505877"/>
            <a:ext cx="1567542" cy="628650"/>
          </a:xfrm>
          <a:prstGeom prst="roundRect">
            <a:avLst/>
          </a:prstGeom>
          <a:solidFill>
            <a:srgbClr val="CFE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Helvetica" pitchFamily="2" charset="0"/>
              </a:rPr>
              <a:t>Parental Education Level ≥ 16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8DFC47A-035A-A385-8D20-3CE041494920}"/>
              </a:ext>
            </a:extLst>
          </p:cNvPr>
          <p:cNvSpPr/>
          <p:nvPr/>
        </p:nvSpPr>
        <p:spPr>
          <a:xfrm>
            <a:off x="2207674" y="2468426"/>
            <a:ext cx="1567542" cy="628650"/>
          </a:xfrm>
          <a:prstGeom prst="roundRect">
            <a:avLst/>
          </a:prstGeom>
          <a:solidFill>
            <a:srgbClr val="CFE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Helvetica" pitchFamily="2" charset="0"/>
              </a:rPr>
              <a:t>Family Income ≥ 75,000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DE9E7-F1D9-6003-73DE-77BB4EFCF45F}"/>
              </a:ext>
            </a:extLst>
          </p:cNvPr>
          <p:cNvSpPr txBox="1"/>
          <p:nvPr/>
        </p:nvSpPr>
        <p:spPr>
          <a:xfrm>
            <a:off x="5448560" y="1869481"/>
            <a:ext cx="8441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 pitchFamily="2" charset="0"/>
              </a:rPr>
              <a:t>True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7937E3-FD74-6DF4-2329-34A5DEE539EB}"/>
              </a:ext>
            </a:extLst>
          </p:cNvPr>
          <p:cNvSpPr txBox="1"/>
          <p:nvPr/>
        </p:nvSpPr>
        <p:spPr>
          <a:xfrm>
            <a:off x="4038924" y="2919815"/>
            <a:ext cx="8441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 pitchFamily="2" charset="0"/>
              </a:rPr>
              <a:t>True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234518-372D-39AB-ECA1-2A77444D3535}"/>
              </a:ext>
            </a:extLst>
          </p:cNvPr>
          <p:cNvSpPr txBox="1"/>
          <p:nvPr/>
        </p:nvSpPr>
        <p:spPr>
          <a:xfrm>
            <a:off x="2881994" y="1839777"/>
            <a:ext cx="8441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 pitchFamily="2" charset="0"/>
              </a:rPr>
              <a:t>False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DAA61B-A6B8-AF0A-541C-E1AA7767CC39}"/>
              </a:ext>
            </a:extLst>
          </p:cNvPr>
          <p:cNvSpPr txBox="1"/>
          <p:nvPr/>
        </p:nvSpPr>
        <p:spPr>
          <a:xfrm>
            <a:off x="1354178" y="2900910"/>
            <a:ext cx="8441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Helvetica" pitchFamily="2" charset="0"/>
              </a:rPr>
              <a:t>False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F665E3-B5CF-BC39-BC32-DC5F82FE3EE2}"/>
              </a:ext>
            </a:extLst>
          </p:cNvPr>
          <p:cNvSpPr txBox="1"/>
          <p:nvPr/>
        </p:nvSpPr>
        <p:spPr>
          <a:xfrm>
            <a:off x="5936905" y="1477736"/>
            <a:ext cx="19497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Root of the tree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87E4263-129E-5AA6-134D-1EE58BE836B0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233307" y="1616235"/>
            <a:ext cx="703598" cy="1154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5F3C823-6156-D01A-447C-ED81E11C5E79}"/>
              </a:ext>
            </a:extLst>
          </p:cNvPr>
          <p:cNvCxnSpPr>
            <a:cxnSpLocks/>
          </p:cNvCxnSpPr>
          <p:nvPr/>
        </p:nvCxnSpPr>
        <p:spPr>
          <a:xfrm>
            <a:off x="6619113" y="2553495"/>
            <a:ext cx="599585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C00665C-B2CE-4C90-64C2-D6C23C840FF8}"/>
              </a:ext>
            </a:extLst>
          </p:cNvPr>
          <p:cNvSpPr txBox="1"/>
          <p:nvPr/>
        </p:nvSpPr>
        <p:spPr>
          <a:xfrm>
            <a:off x="7218698" y="2404165"/>
            <a:ext cx="126464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Leaf node with prediction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4375D2-ABAF-DA2A-F58A-7D0D692D3361}"/>
              </a:ext>
            </a:extLst>
          </p:cNvPr>
          <p:cNvSpPr txBox="1"/>
          <p:nvPr/>
        </p:nvSpPr>
        <p:spPr>
          <a:xfrm>
            <a:off x="481122" y="2284360"/>
            <a:ext cx="138678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Non-leaf node with condition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EEBEF9B-72B5-410B-2F8B-FFC01665590F}"/>
              </a:ext>
            </a:extLst>
          </p:cNvPr>
          <p:cNvCxnSpPr>
            <a:cxnSpLocks/>
          </p:cNvCxnSpPr>
          <p:nvPr/>
        </p:nvCxnSpPr>
        <p:spPr>
          <a:xfrm flipH="1" flipV="1">
            <a:off x="1670062" y="2500762"/>
            <a:ext cx="576505" cy="313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EA98CD6-DB02-179C-7088-1BC17F3B2020}"/>
              </a:ext>
            </a:extLst>
          </p:cNvPr>
          <p:cNvCxnSpPr>
            <a:cxnSpLocks/>
            <a:stCxn id="9" idx="1"/>
            <a:endCxn id="8" idx="0"/>
          </p:cNvCxnSpPr>
          <p:nvPr/>
        </p:nvCxnSpPr>
        <p:spPr>
          <a:xfrm flipH="1">
            <a:off x="1462796" y="2782752"/>
            <a:ext cx="744878" cy="723126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2AB109C-4497-F624-D98B-360B026009AA}"/>
              </a:ext>
            </a:extLst>
          </p:cNvPr>
          <p:cNvCxnSpPr>
            <a:stCxn id="9" idx="3"/>
          </p:cNvCxnSpPr>
          <p:nvPr/>
        </p:nvCxnSpPr>
        <p:spPr>
          <a:xfrm>
            <a:off x="3775216" y="2820078"/>
            <a:ext cx="685800" cy="68580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D44794C-141B-5784-DD95-A9E3B0FAEA32}"/>
              </a:ext>
            </a:extLst>
          </p:cNvPr>
          <p:cNvCxnSpPr>
            <a:cxnSpLocks/>
            <a:stCxn id="5" idx="1"/>
            <a:endCxn id="9" idx="0"/>
          </p:cNvCxnSpPr>
          <p:nvPr/>
        </p:nvCxnSpPr>
        <p:spPr>
          <a:xfrm flipH="1">
            <a:off x="2991445" y="1792061"/>
            <a:ext cx="674320" cy="676366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59CD4FA-1408-A3CF-248C-8F737FDAF0E2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5233308" y="1792061"/>
            <a:ext cx="602034" cy="676366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347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42FDDA-B665-CAD1-1308-8FDC335320E4}"/>
              </a:ext>
            </a:extLst>
          </p:cNvPr>
          <p:cNvSpPr txBox="1"/>
          <p:nvPr/>
        </p:nvSpPr>
        <p:spPr>
          <a:xfrm>
            <a:off x="5308911" y="3745949"/>
            <a:ext cx="4571343" cy="1115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62" dirty="0">
                <a:solidFill>
                  <a:srgbClr val="000000"/>
                </a:solidFill>
              </a:rPr>
              <a:t>Skull stripping, volumetric labelling, intensity normalization, white matter segmentation, surface atlas registration, surface extraction, region of interest</a:t>
            </a:r>
          </a:p>
        </p:txBody>
      </p:sp>
      <p:pic>
        <p:nvPicPr>
          <p:cNvPr id="9" name="Picture 8" descr="A close-up of a brain&#10;&#10;AI-generated content may be incorrect.">
            <a:extLst>
              <a:ext uri="{FF2B5EF4-FFF2-40B4-BE49-F238E27FC236}">
                <a16:creationId xmlns:a16="http://schemas.microsoft.com/office/drawing/2014/main" id="{012E66CF-6AE4-0682-A961-5A69595D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764"/>
          <a:stretch/>
        </p:blipFill>
        <p:spPr>
          <a:xfrm>
            <a:off x="2123993" y="906194"/>
            <a:ext cx="1635127" cy="1091928"/>
          </a:xfrm>
          <a:prstGeom prst="rect">
            <a:avLst/>
          </a:prstGeom>
        </p:spPr>
      </p:pic>
      <p:pic>
        <p:nvPicPr>
          <p:cNvPr id="11" name="Picture 10" descr="A grey brain with red lines&#10;&#10;AI-generated content may be incorrect.">
            <a:extLst>
              <a:ext uri="{FF2B5EF4-FFF2-40B4-BE49-F238E27FC236}">
                <a16:creationId xmlns:a16="http://schemas.microsoft.com/office/drawing/2014/main" id="{B6285C23-6734-8EFC-7027-39C2D416A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3989" y="2265217"/>
            <a:ext cx="1315134" cy="1400903"/>
          </a:xfrm>
          <a:prstGeom prst="rect">
            <a:avLst/>
          </a:prstGeom>
        </p:spPr>
      </p:pic>
      <p:pic>
        <p:nvPicPr>
          <p:cNvPr id="15" name="Picture 14" descr="A close-up of a brain&#10;&#10;AI-generated content may be incorrect.">
            <a:extLst>
              <a:ext uri="{FF2B5EF4-FFF2-40B4-BE49-F238E27FC236}">
                <a16:creationId xmlns:a16="http://schemas.microsoft.com/office/drawing/2014/main" id="{A5171D8E-892E-F143-7CBB-54C850F4C7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385" t="11050" r="3035" b="1579"/>
          <a:stretch/>
        </p:blipFill>
        <p:spPr>
          <a:xfrm>
            <a:off x="1018093" y="3429000"/>
            <a:ext cx="1019065" cy="10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80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442A0-FBCA-962A-1EC8-B6CFCAA9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T1-weighted MRI Acquisition Summary</a:t>
            </a: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441BF3-A87A-0BD8-48EF-027A83065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1" y="2906078"/>
            <a:ext cx="7886700" cy="1904286"/>
          </a:xfrm>
        </p:spPr>
      </p:pic>
    </p:spTree>
    <p:extLst>
      <p:ext uri="{BB962C8B-B14F-4D97-AF65-F5344CB8AC3E}">
        <p14:creationId xmlns:p14="http://schemas.microsoft.com/office/powerpoint/2010/main" val="778131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B5CD41-6146-6DF4-AA56-7328C7B03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770"/>
            <a:ext cx="7174523" cy="1923994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E4B2AB63-AFD2-D67B-9D70-B3477E6D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" t="34914" r="1858" b="33609"/>
          <a:stretch/>
        </p:blipFill>
        <p:spPr>
          <a:xfrm>
            <a:off x="2553214" y="4218677"/>
            <a:ext cx="2862848" cy="1992681"/>
          </a:xfrm>
          <a:prstGeom prst="rect">
            <a:avLst/>
          </a:prstGeom>
        </p:spPr>
      </p:pic>
      <p:pic>
        <p:nvPicPr>
          <p:cNvPr id="9" name="Picture 8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5894ABBE-D092-B41F-DFE5-C597DC0891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033" r="12883" b="35692"/>
          <a:stretch/>
        </p:blipFill>
        <p:spPr>
          <a:xfrm>
            <a:off x="5664498" y="2752446"/>
            <a:ext cx="2544437" cy="2549588"/>
          </a:xfrm>
          <a:prstGeom prst="rect">
            <a:avLst/>
          </a:prstGeom>
        </p:spPr>
      </p:pic>
      <p:pic>
        <p:nvPicPr>
          <p:cNvPr id="13" name="Picture 12" descr="A close-up of a brain&#10;&#10;AI-generated content may be incorrect.">
            <a:extLst>
              <a:ext uri="{FF2B5EF4-FFF2-40B4-BE49-F238E27FC236}">
                <a16:creationId xmlns:a16="http://schemas.microsoft.com/office/drawing/2014/main" id="{659940B9-973C-4BAE-3AD0-1BE524550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91" y="2579781"/>
            <a:ext cx="2215662" cy="22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10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colored brain parts&#10;&#10;AI-generated content may be incorrect.">
            <a:extLst>
              <a:ext uri="{FF2B5EF4-FFF2-40B4-BE49-F238E27FC236}">
                <a16:creationId xmlns:a16="http://schemas.microsoft.com/office/drawing/2014/main" id="{65D8268E-FAC9-C14E-227E-60570F7A5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37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69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different types of brain&#10;&#10;AI-generated content may be incorrect.">
            <a:extLst>
              <a:ext uri="{FF2B5EF4-FFF2-40B4-BE49-F238E27FC236}">
                <a16:creationId xmlns:a16="http://schemas.microsoft.com/office/drawing/2014/main" id="{49FA99FB-BFEE-8241-06B8-57F8F9937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7520" r="95605">
                        <a14:foregroundMark x1="10840" y1="17676" x2="7617" y2="31445"/>
                        <a14:foregroundMark x1="7617" y1="31445" x2="11719" y2="36133"/>
                        <a14:foregroundMark x1="43555" y1="20117" x2="36035" y2="20703"/>
                        <a14:foregroundMark x1="36035" y1="20703" x2="32422" y2="26953"/>
                        <a14:foregroundMark x1="32422" y1="26953" x2="33203" y2="34180"/>
                        <a14:foregroundMark x1="33203" y1="34180" x2="41016" y2="35742"/>
                        <a14:foregroundMark x1="41016" y1="35742" x2="46094" y2="30273"/>
                        <a14:foregroundMark x1="46094" y1="30273" x2="45508" y2="23340"/>
                        <a14:foregroundMark x1="45508" y1="23340" x2="43945" y2="20410"/>
                        <a14:foregroundMark x1="63672" y1="19922" x2="58594" y2="25391"/>
                        <a14:foregroundMark x1="58594" y1="25391" x2="56836" y2="32617"/>
                        <a14:foregroundMark x1="56836" y1="32617" x2="63770" y2="34473"/>
                        <a14:foregroundMark x1="63770" y1="34473" x2="67480" y2="28516"/>
                        <a14:foregroundMark x1="67480" y1="28516" x2="64941" y2="21973"/>
                        <a14:foregroundMark x1="64941" y1="21973" x2="63184" y2="19922"/>
                        <a14:foregroundMark x1="65723" y1="20410" x2="65723" y2="20410"/>
                        <a14:foregroundMark x1="64355" y1="19531" x2="65527" y2="19434"/>
                        <a14:foregroundMark x1="61523" y1="21777" x2="61914" y2="29199"/>
                        <a14:foregroundMark x1="61914" y1="29199" x2="64648" y2="31055"/>
                        <a14:foregroundMark x1="85059" y1="17871" x2="85059" y2="17871"/>
                        <a14:foregroundMark x1="85059" y1="17871" x2="81934" y2="19434"/>
                        <a14:foregroundMark x1="17383" y1="60547" x2="10645" y2="63281"/>
                        <a14:foregroundMark x1="10645" y1="63281" x2="10449" y2="71387"/>
                        <a14:foregroundMark x1="10449" y1="71387" x2="17578" y2="71191"/>
                        <a14:foregroundMark x1="17578" y1="71191" x2="16406" y2="59375"/>
                        <a14:foregroundMark x1="16797" y1="61230" x2="20215" y2="68262"/>
                        <a14:foregroundMark x1="20215" y1="68262" x2="14160" y2="72949"/>
                        <a14:foregroundMark x1="14160" y1="72949" x2="11035" y2="72363"/>
                        <a14:foregroundMark x1="40332" y1="61914" x2="34180" y2="65820"/>
                        <a14:foregroundMark x1="34180" y1="65820" x2="37207" y2="72168"/>
                        <a14:foregroundMark x1="37207" y1="72168" x2="42871" y2="67480"/>
                        <a14:foregroundMark x1="42871" y1="67480" x2="39746" y2="62109"/>
                        <a14:foregroundMark x1="13672" y1="58691" x2="10156" y2="64844"/>
                        <a14:foregroundMark x1="10156" y1="64844" x2="11523" y2="65332"/>
                        <a14:foregroundMark x1="67871" y1="67383" x2="59668" y2="66113"/>
                        <a14:foregroundMark x1="59668" y1="66113" x2="66016" y2="70605"/>
                        <a14:foregroundMark x1="66016" y1="70605" x2="67871" y2="65820"/>
                        <a14:foregroundMark x1="88672" y1="65332" x2="81445" y2="65820"/>
                        <a14:foregroundMark x1="81445" y1="65820" x2="89648" y2="67188"/>
                        <a14:foregroundMark x1="89648" y1="67188" x2="87793" y2="64453"/>
                        <a14:foregroundMark x1="91211" y1="66504" x2="94727" y2="70020"/>
                        <a14:foregroundMark x1="95410" y1="70703" x2="92090" y2="64551"/>
                        <a14:foregroundMark x1="92090" y1="64551" x2="95605" y2="68359"/>
                        <a14:foregroundMark x1="16113" y1="58398" x2="21484" y2="64453"/>
                        <a14:foregroundMark x1="21484" y1="64453" x2="21777" y2="71387"/>
                        <a14:foregroundMark x1="21777" y1="71387" x2="15723" y2="736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737" y="30094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34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different colored brain parts&#10;&#10;AI-generated content may be incorrect.">
            <a:extLst>
              <a:ext uri="{FF2B5EF4-FFF2-40B4-BE49-F238E27FC236}">
                <a16:creationId xmlns:a16="http://schemas.microsoft.com/office/drawing/2014/main" id="{A5984A03-7F60-4507-DD5C-F86CEF9F5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78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rain images&#10;&#10;AI-generated content may be incorrect.">
            <a:extLst>
              <a:ext uri="{FF2B5EF4-FFF2-40B4-BE49-F238E27FC236}">
                <a16:creationId xmlns:a16="http://schemas.microsoft.com/office/drawing/2014/main" id="{F83FC3A6-263C-4ECC-70DB-64817E3EB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036" y="2187614"/>
            <a:ext cx="6858000" cy="6858000"/>
          </a:xfrm>
          <a:prstGeom prst="rect">
            <a:avLst/>
          </a:prstGeom>
        </p:spPr>
      </p:pic>
      <p:pic>
        <p:nvPicPr>
          <p:cNvPr id="5" name="Picture 4" descr="A diagram of different types of brain functions&#10;&#10;AI-generated content may be incorrect.">
            <a:extLst>
              <a:ext uri="{FF2B5EF4-FFF2-40B4-BE49-F238E27FC236}">
                <a16:creationId xmlns:a16="http://schemas.microsoft.com/office/drawing/2014/main" id="{0B68AC14-2C01-1B88-5E34-D39BA93DD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948"/>
            <a:ext cx="4449444" cy="406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1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6953EEC-6AFD-3883-E8B5-46E2A3BD599B}"/>
              </a:ext>
            </a:extLst>
          </p:cNvPr>
          <p:cNvSpPr/>
          <p:nvPr/>
        </p:nvSpPr>
        <p:spPr>
          <a:xfrm>
            <a:off x="1167180" y="1066319"/>
            <a:ext cx="4224703" cy="1791181"/>
          </a:xfrm>
          <a:prstGeom prst="roundRect">
            <a:avLst/>
          </a:prstGeom>
          <a:solidFill>
            <a:srgbClr val="D2E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DEC3EB4-6E85-A3B7-2D5E-43B7E49F6B16}"/>
              </a:ext>
            </a:extLst>
          </p:cNvPr>
          <p:cNvSpPr/>
          <p:nvPr/>
        </p:nvSpPr>
        <p:spPr>
          <a:xfrm>
            <a:off x="3867209" y="501705"/>
            <a:ext cx="1319946" cy="329711"/>
          </a:xfrm>
          <a:prstGeom prst="roundRect">
            <a:avLst/>
          </a:prstGeom>
          <a:solidFill>
            <a:srgbClr val="A9DFD3"/>
          </a:solidFill>
          <a:ln>
            <a:solidFill>
              <a:srgbClr val="2476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>
                <a:latin typeface="Helvetica" pitchFamily="2" charset="0"/>
              </a:rPr>
              <a:t>Sample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41AD8DE-C5BA-1324-92CC-E928DFCD1A4C}"/>
              </a:ext>
            </a:extLst>
          </p:cNvPr>
          <p:cNvSpPr/>
          <p:nvPr/>
        </p:nvSpPr>
        <p:spPr>
          <a:xfrm>
            <a:off x="1370501" y="1784467"/>
            <a:ext cx="1250706" cy="459398"/>
          </a:xfrm>
          <a:prstGeom prst="roundRect">
            <a:avLst/>
          </a:prstGeom>
          <a:solidFill>
            <a:srgbClr val="A9DFD3"/>
          </a:solidFill>
          <a:ln>
            <a:solidFill>
              <a:srgbClr val="2476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" pitchFamily="2" charset="0"/>
              </a:rPr>
              <a:t>Training Set (70%)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DFB05F-8F74-11A4-B322-C0C1459A5AB4}"/>
              </a:ext>
            </a:extLst>
          </p:cNvPr>
          <p:cNvSpPr/>
          <p:nvPr/>
        </p:nvSpPr>
        <p:spPr>
          <a:xfrm>
            <a:off x="3889302" y="1228443"/>
            <a:ext cx="1250706" cy="459398"/>
          </a:xfrm>
          <a:prstGeom prst="roundRect">
            <a:avLst/>
          </a:prstGeom>
          <a:solidFill>
            <a:srgbClr val="D2EFEA"/>
          </a:solidFill>
          <a:ln>
            <a:solidFill>
              <a:srgbClr val="2476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" pitchFamily="2" charset="0"/>
              </a:rPr>
              <a:t>Hyperparameter grid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56565-0872-D76B-9750-C486408E881D}"/>
              </a:ext>
            </a:extLst>
          </p:cNvPr>
          <p:cNvSpPr txBox="1"/>
          <p:nvPr/>
        </p:nvSpPr>
        <p:spPr>
          <a:xfrm>
            <a:off x="1359694" y="2407056"/>
            <a:ext cx="21931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Helvetica" pitchFamily="2" charset="0"/>
              </a:rPr>
              <a:t>Model Training and Tuning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EFBE48-68FB-53A6-4B74-439C3B777CCF}"/>
              </a:ext>
            </a:extLst>
          </p:cNvPr>
          <p:cNvSpPr/>
          <p:nvPr/>
        </p:nvSpPr>
        <p:spPr>
          <a:xfrm>
            <a:off x="1167179" y="3009305"/>
            <a:ext cx="4224703" cy="1148313"/>
          </a:xfrm>
          <a:prstGeom prst="roundRect">
            <a:avLst/>
          </a:prstGeom>
          <a:solidFill>
            <a:srgbClr val="CFE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411305-53CC-9E2E-180A-9AA877A4ACD2}"/>
              </a:ext>
            </a:extLst>
          </p:cNvPr>
          <p:cNvSpPr/>
          <p:nvPr/>
        </p:nvSpPr>
        <p:spPr>
          <a:xfrm>
            <a:off x="3901829" y="3353762"/>
            <a:ext cx="1250706" cy="459398"/>
          </a:xfrm>
          <a:prstGeom prst="roundRect">
            <a:avLst/>
          </a:prstGeom>
          <a:noFill/>
          <a:ln>
            <a:solidFill>
              <a:srgbClr val="3268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" pitchFamily="2" charset="0"/>
              </a:rPr>
              <a:t>Threshold Grid 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064911-F1E3-6805-8B98-3A390EC42A9D}"/>
              </a:ext>
            </a:extLst>
          </p:cNvPr>
          <p:cNvSpPr txBox="1"/>
          <p:nvPr/>
        </p:nvSpPr>
        <p:spPr>
          <a:xfrm>
            <a:off x="1359694" y="3711453"/>
            <a:ext cx="2193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Threshold Calibration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C65D3E-5960-F194-F105-BF60653A0405}"/>
              </a:ext>
            </a:extLst>
          </p:cNvPr>
          <p:cNvSpPr/>
          <p:nvPr/>
        </p:nvSpPr>
        <p:spPr>
          <a:xfrm>
            <a:off x="1167179" y="4337699"/>
            <a:ext cx="4224703" cy="1148313"/>
          </a:xfrm>
          <a:prstGeom prst="roundRect">
            <a:avLst/>
          </a:prstGeom>
          <a:solidFill>
            <a:srgbClr val="B5D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EEACFDC-EDC2-E5B4-DFAE-CB424B675638}"/>
              </a:ext>
            </a:extLst>
          </p:cNvPr>
          <p:cNvSpPr/>
          <p:nvPr/>
        </p:nvSpPr>
        <p:spPr>
          <a:xfrm>
            <a:off x="3889302" y="2090509"/>
            <a:ext cx="1250706" cy="459398"/>
          </a:xfrm>
          <a:prstGeom prst="roundRect">
            <a:avLst/>
          </a:prstGeom>
          <a:solidFill>
            <a:srgbClr val="D2EFEA"/>
          </a:solidFill>
          <a:ln>
            <a:solidFill>
              <a:srgbClr val="2476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" pitchFamily="2" charset="0"/>
              </a:rPr>
              <a:t>5-Fold Cross Validation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C2A1CE-AB54-BA6A-6497-0003891D9C25}"/>
              </a:ext>
            </a:extLst>
          </p:cNvPr>
          <p:cNvSpPr txBox="1"/>
          <p:nvPr/>
        </p:nvSpPr>
        <p:spPr>
          <a:xfrm>
            <a:off x="1359694" y="5013997"/>
            <a:ext cx="2193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Model Evaluation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B51BA07-81C8-5D7B-A26D-45585158DFBA}"/>
              </a:ext>
            </a:extLst>
          </p:cNvPr>
          <p:cNvSpPr/>
          <p:nvPr/>
        </p:nvSpPr>
        <p:spPr>
          <a:xfrm>
            <a:off x="1338078" y="3176153"/>
            <a:ext cx="1283129" cy="459398"/>
          </a:xfrm>
          <a:prstGeom prst="roundRect">
            <a:avLst/>
          </a:prstGeom>
          <a:noFill/>
          <a:ln>
            <a:solidFill>
              <a:srgbClr val="3268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" pitchFamily="2" charset="0"/>
              </a:rPr>
              <a:t>Calibration Set (15%)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BD5B32C-E578-4D4A-AC74-C3A65E0E7472}"/>
              </a:ext>
            </a:extLst>
          </p:cNvPr>
          <p:cNvSpPr/>
          <p:nvPr/>
        </p:nvSpPr>
        <p:spPr>
          <a:xfrm>
            <a:off x="1338078" y="4491679"/>
            <a:ext cx="1283129" cy="459398"/>
          </a:xfrm>
          <a:prstGeom prst="roundRect">
            <a:avLst/>
          </a:prstGeom>
          <a:noFill/>
          <a:ln>
            <a:solidFill>
              <a:srgbClr val="3268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" pitchFamily="2" charset="0"/>
              </a:rPr>
              <a:t>Test Set (15%)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2523FD1-52F1-A927-C457-0AACDA56E6FF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4514655" y="831416"/>
            <a:ext cx="12527" cy="397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622FE40-E16E-E334-45B0-218CC015B00D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4514655" y="2549907"/>
            <a:ext cx="12527" cy="80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02C4EABE-DFBC-13AC-6F7A-2A312EF421CB}"/>
              </a:ext>
            </a:extLst>
          </p:cNvPr>
          <p:cNvSpPr/>
          <p:nvPr/>
        </p:nvSpPr>
        <p:spPr>
          <a:xfrm>
            <a:off x="3889302" y="4654737"/>
            <a:ext cx="1250706" cy="459398"/>
          </a:xfrm>
          <a:prstGeom prst="roundRect">
            <a:avLst/>
          </a:prstGeom>
          <a:noFill/>
          <a:ln>
            <a:solidFill>
              <a:srgbClr val="3268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" pitchFamily="2" charset="0"/>
              </a:rPr>
              <a:t>Final Model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970041E-41F9-D5ED-68ED-0823237FBA52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 flipH="1">
            <a:off x="4514655" y="3813160"/>
            <a:ext cx="12527" cy="841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9B3A626-9B09-829E-92ED-8F203D6906B3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>
            <a:off x="4514655" y="1687841"/>
            <a:ext cx="0" cy="4026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72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C7E76E-3FBD-08E8-0A40-D48935CF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976"/>
            <a:ext cx="8982958" cy="379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6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test&#10;&#10;AI-generated content may be incorrect.">
            <a:extLst>
              <a:ext uri="{FF2B5EF4-FFF2-40B4-BE49-F238E27FC236}">
                <a16:creationId xmlns:a16="http://schemas.microsoft.com/office/drawing/2014/main" id="{1F253D73-B07D-595F-CC8D-0FC60519D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" y="2146207"/>
            <a:ext cx="9188810" cy="25655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90FE3F-82B1-B5C0-A4D3-8A910EA7B4EB}"/>
              </a:ext>
            </a:extLst>
          </p:cNvPr>
          <p:cNvSpPr/>
          <p:nvPr/>
        </p:nvSpPr>
        <p:spPr>
          <a:xfrm>
            <a:off x="3697336" y="3168545"/>
            <a:ext cx="130724" cy="250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69B955-9D88-AFFA-7EC3-230292ABFC7D}"/>
              </a:ext>
            </a:extLst>
          </p:cNvPr>
          <p:cNvSpPr/>
          <p:nvPr/>
        </p:nvSpPr>
        <p:spPr>
          <a:xfrm>
            <a:off x="5316799" y="3150338"/>
            <a:ext cx="130724" cy="250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9F8302-66E7-850A-B6BB-0E1656985CD6}"/>
              </a:ext>
            </a:extLst>
          </p:cNvPr>
          <p:cNvSpPr/>
          <p:nvPr/>
        </p:nvSpPr>
        <p:spPr>
          <a:xfrm>
            <a:off x="7066988" y="3160562"/>
            <a:ext cx="237350" cy="250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04533E-C50F-958F-4F39-F4929E5ED1A3}"/>
              </a:ext>
            </a:extLst>
          </p:cNvPr>
          <p:cNvSpPr/>
          <p:nvPr/>
        </p:nvSpPr>
        <p:spPr>
          <a:xfrm>
            <a:off x="8805127" y="3150338"/>
            <a:ext cx="237350" cy="250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3435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D8C3E-9AF6-2919-399B-45AF3DDC0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131094"/>
            <a:ext cx="689162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ISL</a:t>
            </a:r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9DD7FC4-F818-C115-D2D0-290CFC88D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101" y="1131094"/>
            <a:ext cx="4104864" cy="4517552"/>
          </a:xfrm>
        </p:spPr>
      </p:pic>
    </p:spTree>
    <p:extLst>
      <p:ext uri="{BB962C8B-B14F-4D97-AF65-F5344CB8AC3E}">
        <p14:creationId xmlns:p14="http://schemas.microsoft.com/office/powerpoint/2010/main" val="2724311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760245B9-7CC6-25F0-DFC4-145DDB10E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316E1EA-D68A-9DE1-C998-613318C99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831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36E9EA48-A9B3-D876-2B55-6DAC1C1D0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803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636114-4010-38DD-CAC9-F15D21F4ADE9}"/>
              </a:ext>
            </a:extLst>
          </p:cNvPr>
          <p:cNvGrpSpPr/>
          <p:nvPr/>
        </p:nvGrpSpPr>
        <p:grpSpPr>
          <a:xfrm>
            <a:off x="384153" y="151409"/>
            <a:ext cx="6790287" cy="6460661"/>
            <a:chOff x="384153" y="151409"/>
            <a:chExt cx="6790287" cy="6460661"/>
          </a:xfrm>
        </p:grpSpPr>
        <p:pic>
          <p:nvPicPr>
            <p:cNvPr id="5122" name="Picture 2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389FFFFF-9ED7-BF6A-3284-5F7C1D42D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60" t="31946" b="24809"/>
            <a:stretch>
              <a:fillRect/>
            </a:stretch>
          </p:blipFill>
          <p:spPr bwMode="auto">
            <a:xfrm>
              <a:off x="1365538" y="4452663"/>
              <a:ext cx="2504686" cy="2159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1" name="Picture 93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47082389-9ED3-D215-B070-9F2586234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33" r="75073" b="25220"/>
            <a:stretch>
              <a:fillRect/>
            </a:stretch>
          </p:blipFill>
          <p:spPr bwMode="auto">
            <a:xfrm>
              <a:off x="4301800" y="4452663"/>
              <a:ext cx="2622532" cy="215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A group of colorful objects&#10;&#10;AI-generated content may be incorrect.">
              <a:extLst>
                <a:ext uri="{FF2B5EF4-FFF2-40B4-BE49-F238E27FC236}">
                  <a16:creationId xmlns:a16="http://schemas.microsoft.com/office/drawing/2014/main" id="{0DF3741C-1496-2096-3640-E8412C6F08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44" t="42265" r="48828" b="41838"/>
            <a:stretch>
              <a:fillRect/>
            </a:stretch>
          </p:blipFill>
          <p:spPr bwMode="auto">
            <a:xfrm>
              <a:off x="867096" y="245931"/>
              <a:ext cx="3635891" cy="1853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5" name="Picture 5" descr="A group of colorful objects&#10;&#10;AI-generated content may be incorrect.">
              <a:extLst>
                <a:ext uri="{FF2B5EF4-FFF2-40B4-BE49-F238E27FC236}">
                  <a16:creationId xmlns:a16="http://schemas.microsoft.com/office/drawing/2014/main" id="{E1EA4A6D-96D2-66E8-F088-2526D5325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49" r="86636" b="42346"/>
            <a:stretch>
              <a:fillRect/>
            </a:stretch>
          </p:blipFill>
          <p:spPr bwMode="auto">
            <a:xfrm>
              <a:off x="688340" y="2220392"/>
              <a:ext cx="3304216" cy="1853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A group of colorful objects&#10;&#10;AI-generated content may be incorrect.">
              <a:extLst>
                <a:ext uri="{FF2B5EF4-FFF2-40B4-BE49-F238E27FC236}">
                  <a16:creationId xmlns:a16="http://schemas.microsoft.com/office/drawing/2014/main" id="{4FA8F717-3274-063C-C8FD-ED1084B7C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4781" t="41664" r="11682" b="41409"/>
            <a:stretch/>
          </p:blipFill>
          <p:spPr>
            <a:xfrm>
              <a:off x="3870224" y="151409"/>
              <a:ext cx="3304216" cy="2010422"/>
            </a:xfrm>
            <a:prstGeom prst="rect">
              <a:avLst/>
            </a:prstGeom>
          </p:spPr>
        </p:pic>
        <p:pic>
          <p:nvPicPr>
            <p:cNvPr id="8" name="Picture 7" descr="A group of colorful objects&#10;&#10;AI-generated content may be incorrect.">
              <a:extLst>
                <a:ext uri="{FF2B5EF4-FFF2-40B4-BE49-F238E27FC236}">
                  <a16:creationId xmlns:a16="http://schemas.microsoft.com/office/drawing/2014/main" id="{47EAF9F7-4A64-F897-1171-FC9DC3A5E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1085" t="41664" r="25298" b="41409"/>
            <a:stretch/>
          </p:blipFill>
          <p:spPr>
            <a:xfrm>
              <a:off x="3652621" y="2250649"/>
              <a:ext cx="3323718" cy="2010422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73A941F-AB23-F89E-B162-D7347991D08E}"/>
                </a:ext>
              </a:extLst>
            </p:cNvPr>
            <p:cNvSpPr/>
            <p:nvPr/>
          </p:nvSpPr>
          <p:spPr>
            <a:xfrm>
              <a:off x="2916673" y="202218"/>
              <a:ext cx="2042126" cy="45939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" pitchFamily="2" charset="0"/>
                </a:rPr>
                <a:t>Right Hemisphere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3399ECF-C1B7-249D-4DBC-99D4F28E9B6C}"/>
                </a:ext>
              </a:extLst>
            </p:cNvPr>
            <p:cNvSpPr/>
            <p:nvPr/>
          </p:nvSpPr>
          <p:spPr>
            <a:xfrm>
              <a:off x="2971493" y="2188061"/>
              <a:ext cx="2042126" cy="45939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" pitchFamily="2" charset="0"/>
                </a:rPr>
                <a:t>Left Hemisphere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0B7CE96-2898-B56D-75CE-B336FAC73086}"/>
                </a:ext>
              </a:extLst>
            </p:cNvPr>
            <p:cNvSpPr/>
            <p:nvPr/>
          </p:nvSpPr>
          <p:spPr>
            <a:xfrm rot="16200000">
              <a:off x="-1302021" y="1893598"/>
              <a:ext cx="3855290" cy="482942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" pitchFamily="2" charset="0"/>
                </a:rPr>
                <a:t>Destrieux Atlas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DEEB3B8-CF37-DAB6-F0B9-F4B5DF79C440}"/>
                </a:ext>
              </a:extLst>
            </p:cNvPr>
            <p:cNvSpPr/>
            <p:nvPr/>
          </p:nvSpPr>
          <p:spPr>
            <a:xfrm rot="16200000">
              <a:off x="-369240" y="5157085"/>
              <a:ext cx="2123461" cy="482942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" pitchFamily="2" charset="0"/>
                </a:rPr>
                <a:t>ASEG Atlas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6487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373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9AC3054-59AE-5614-2A67-457DD0582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060809"/>
              </p:ext>
            </p:extLst>
          </p:nvPr>
        </p:nvGraphicFramePr>
        <p:xfrm>
          <a:off x="1261641" y="497711"/>
          <a:ext cx="6129278" cy="51238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2958">
                  <a:extLst>
                    <a:ext uri="{9D8B030D-6E8A-4147-A177-3AD203B41FA5}">
                      <a16:colId xmlns:a16="http://schemas.microsoft.com/office/drawing/2014/main" val="3395419812"/>
                    </a:ext>
                  </a:extLst>
                </a:gridCol>
                <a:gridCol w="580079">
                  <a:extLst>
                    <a:ext uri="{9D8B030D-6E8A-4147-A177-3AD203B41FA5}">
                      <a16:colId xmlns:a16="http://schemas.microsoft.com/office/drawing/2014/main" val="3103803327"/>
                    </a:ext>
                  </a:extLst>
                </a:gridCol>
                <a:gridCol w="591749">
                  <a:extLst>
                    <a:ext uri="{9D8B030D-6E8A-4147-A177-3AD203B41FA5}">
                      <a16:colId xmlns:a16="http://schemas.microsoft.com/office/drawing/2014/main" val="3881808959"/>
                    </a:ext>
                  </a:extLst>
                </a:gridCol>
                <a:gridCol w="584456">
                  <a:extLst>
                    <a:ext uri="{9D8B030D-6E8A-4147-A177-3AD203B41FA5}">
                      <a16:colId xmlns:a16="http://schemas.microsoft.com/office/drawing/2014/main" val="4223417537"/>
                    </a:ext>
                  </a:extLst>
                </a:gridCol>
                <a:gridCol w="741509">
                  <a:extLst>
                    <a:ext uri="{9D8B030D-6E8A-4147-A177-3AD203B41FA5}">
                      <a16:colId xmlns:a16="http://schemas.microsoft.com/office/drawing/2014/main" val="1214637632"/>
                    </a:ext>
                  </a:extLst>
                </a:gridCol>
                <a:gridCol w="650582">
                  <a:extLst>
                    <a:ext uri="{9D8B030D-6E8A-4147-A177-3AD203B41FA5}">
                      <a16:colId xmlns:a16="http://schemas.microsoft.com/office/drawing/2014/main" val="1915770"/>
                    </a:ext>
                  </a:extLst>
                </a:gridCol>
                <a:gridCol w="592235">
                  <a:extLst>
                    <a:ext uri="{9D8B030D-6E8A-4147-A177-3AD203B41FA5}">
                      <a16:colId xmlns:a16="http://schemas.microsoft.com/office/drawing/2014/main" val="1967939860"/>
                    </a:ext>
                  </a:extLst>
                </a:gridCol>
                <a:gridCol w="584456">
                  <a:extLst>
                    <a:ext uri="{9D8B030D-6E8A-4147-A177-3AD203B41FA5}">
                      <a16:colId xmlns:a16="http://schemas.microsoft.com/office/drawing/2014/main" val="4130484890"/>
                    </a:ext>
                  </a:extLst>
                </a:gridCol>
                <a:gridCol w="752206">
                  <a:extLst>
                    <a:ext uri="{9D8B030D-6E8A-4147-A177-3AD203B41FA5}">
                      <a16:colId xmlns:a16="http://schemas.microsoft.com/office/drawing/2014/main" val="1385622670"/>
                    </a:ext>
                  </a:extLst>
                </a:gridCol>
                <a:gridCol w="79048">
                  <a:extLst>
                    <a:ext uri="{9D8B030D-6E8A-4147-A177-3AD203B41FA5}">
                      <a16:colId xmlns:a16="http://schemas.microsoft.com/office/drawing/2014/main" val="1643858582"/>
                    </a:ext>
                  </a:extLst>
                </a:gridCol>
              </a:tblGrid>
              <a:tr h="1711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 gridSpan="4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CBCL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BPM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391983"/>
                  </a:ext>
                </a:extLst>
              </a:tr>
              <a:tr h="54885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Configuration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Default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With Weights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Tuned + Argmax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Tuned + Threshold-Cal.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Default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With Weights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Tuned + Argmax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Tuned + Threshold-Cal.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35664610"/>
                  </a:ext>
                </a:extLst>
              </a:tr>
              <a:tr h="171115">
                <a:tc gridSpan="10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Overall Performance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69123"/>
                  </a:ext>
                </a:extLst>
              </a:tr>
              <a:tr h="21035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Accuracy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0.3333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0.3323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0.9505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0.6801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0.3137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0.3158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0.934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0.9247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03128703"/>
                  </a:ext>
                </a:extLst>
              </a:tr>
              <a:tr h="36553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95% CI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0.3037–0.364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0.3027–0.363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0.9349–0.9633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0.6497-0.7094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0.2846–0.344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0.2866–0.3461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0.9164–0.9488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0.9062–0.9405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484914"/>
                  </a:ext>
                </a:extLst>
              </a:tr>
              <a:tr h="21035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Kappa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-0.0074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0.0224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-0.0016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-0.0289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-0.0136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-0.009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-0.0168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3874023"/>
                  </a:ext>
                </a:extLst>
              </a:tr>
              <a:tr h="171115">
                <a:tc gridSpan="10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Class Balance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393840"/>
                  </a:ext>
                </a:extLst>
              </a:tr>
              <a:tr h="36553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Balanced Accuracy (Avg)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0.4942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0.5687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0.4997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0.465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0.4745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0.4795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0.5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0.4966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1777954"/>
                  </a:ext>
                </a:extLst>
              </a:tr>
              <a:tr h="36553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Sensitivity (Borderline)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0.28571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0.45238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0.048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0.22727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0.29545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03374298"/>
                  </a:ext>
                </a:extLst>
              </a:tr>
              <a:tr h="3595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Sensitivity (Clinical)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0.41667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0.54167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0.083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0.388889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0.33333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8759298"/>
                  </a:ext>
                </a:extLst>
              </a:tr>
              <a:tr h="36553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Specificity (Borderline)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0.65049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0.64401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0.99894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0.865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0.66054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0.66811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1.0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0.98811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2861487"/>
                  </a:ext>
                </a:extLst>
              </a:tr>
              <a:tr h="3595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Specificity (Clinical)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0.68783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0.68042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1.0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0.859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0.657203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0.65089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1.0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1.0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8231749"/>
                  </a:ext>
                </a:extLst>
              </a:tr>
              <a:tr h="171115">
                <a:tc gridSpan="10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Per-class Discrimination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257790"/>
                  </a:ext>
                </a:extLst>
              </a:tr>
              <a:tr h="36553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Precision (Borderline)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0.03571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0.05444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0.016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0.03086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0.04062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NaN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3218623"/>
                  </a:ext>
                </a:extLst>
              </a:tr>
              <a:tr h="21035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Precision (Clinical)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0.03279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0.04127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NaN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0.015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0.021021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0.01775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NaN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NaN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77077610"/>
                  </a:ext>
                </a:extLst>
              </a:tr>
              <a:tr h="36553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F1 Score (Borderline)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0.0634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0.09669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0.0236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0.0538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0.07225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93728142"/>
                  </a:ext>
                </a:extLst>
              </a:tr>
              <a:tr h="21035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F1 Score (Clinical)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0.061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0.07634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0.0248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0.0382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0.03344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>
                          <a:effectLst/>
                        </a:rPr>
                        <a:t>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648" marR="5364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buNone/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en-US" sz="9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3651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817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4A007-0049-960A-0765-74D8A0166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445854-A46A-571B-2032-FF1C98A044D0}"/>
              </a:ext>
            </a:extLst>
          </p:cNvPr>
          <p:cNvGrpSpPr/>
          <p:nvPr/>
        </p:nvGrpSpPr>
        <p:grpSpPr>
          <a:xfrm>
            <a:off x="2036457" y="1309098"/>
            <a:ext cx="4409185" cy="2667489"/>
            <a:chOff x="2036457" y="1309098"/>
            <a:chExt cx="4409185" cy="26674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B70F877-2D67-AF44-C790-650AFE345239}"/>
                </a:ext>
              </a:extLst>
            </p:cNvPr>
            <p:cNvSpPr/>
            <p:nvPr/>
          </p:nvSpPr>
          <p:spPr>
            <a:xfrm>
              <a:off x="2911360" y="2293473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8D569A0-0292-A552-43F2-CB70FF5647CD}"/>
                </a:ext>
              </a:extLst>
            </p:cNvPr>
            <p:cNvCxnSpPr>
              <a:cxnSpLocks/>
              <a:stCxn id="9" idx="1"/>
              <a:endCxn id="22" idx="0"/>
            </p:cNvCxnSpPr>
            <p:nvPr/>
          </p:nvCxnSpPr>
          <p:spPr>
            <a:xfrm flipH="1">
              <a:off x="2397294" y="2607799"/>
              <a:ext cx="514067" cy="7122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9921ABF-BBBE-5B64-780D-3B4923C0857B}"/>
                </a:ext>
              </a:extLst>
            </p:cNvPr>
            <p:cNvCxnSpPr>
              <a:cxnSpLocks/>
              <a:stCxn id="9" idx="3"/>
              <a:endCxn id="21" idx="0"/>
            </p:cNvCxnSpPr>
            <p:nvPr/>
          </p:nvCxnSpPr>
          <p:spPr>
            <a:xfrm>
              <a:off x="3633033" y="2607798"/>
              <a:ext cx="202695" cy="74013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0C06F0F-43DC-2298-9033-904B9C28EF92}"/>
                </a:ext>
              </a:extLst>
            </p:cNvPr>
            <p:cNvCxnSpPr>
              <a:cxnSpLocks/>
              <a:stCxn id="18" idx="1"/>
              <a:endCxn id="9" idx="0"/>
            </p:cNvCxnSpPr>
            <p:nvPr/>
          </p:nvCxnSpPr>
          <p:spPr>
            <a:xfrm flipH="1">
              <a:off x="3272197" y="1623423"/>
              <a:ext cx="645129" cy="67005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B12982A-EC83-8C36-45B0-D9FFA577ED40}"/>
                </a:ext>
              </a:extLst>
            </p:cNvPr>
            <p:cNvCxnSpPr>
              <a:cxnSpLocks/>
              <a:stCxn id="18" idx="3"/>
              <a:endCxn id="17" idx="0"/>
            </p:cNvCxnSpPr>
            <p:nvPr/>
          </p:nvCxnSpPr>
          <p:spPr>
            <a:xfrm>
              <a:off x="4638998" y="1623424"/>
              <a:ext cx="594309" cy="67514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9F20E72-F9A6-B4D2-DB40-C1BCCD1BF63F}"/>
                </a:ext>
              </a:extLst>
            </p:cNvPr>
            <p:cNvCxnSpPr>
              <a:cxnSpLocks/>
              <a:stCxn id="17" idx="3"/>
              <a:endCxn id="20" idx="0"/>
            </p:cNvCxnSpPr>
            <p:nvPr/>
          </p:nvCxnSpPr>
          <p:spPr>
            <a:xfrm>
              <a:off x="5594145" y="2612889"/>
              <a:ext cx="490662" cy="70713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8612259-6848-788B-0BF3-2E3923A2667A}"/>
                </a:ext>
              </a:extLst>
            </p:cNvPr>
            <p:cNvSpPr/>
            <p:nvPr/>
          </p:nvSpPr>
          <p:spPr>
            <a:xfrm>
              <a:off x="4872471" y="2298563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9761A81-62FE-B2FC-DAF1-837AF09D1C20}"/>
                </a:ext>
              </a:extLst>
            </p:cNvPr>
            <p:cNvSpPr/>
            <p:nvPr/>
          </p:nvSpPr>
          <p:spPr>
            <a:xfrm>
              <a:off x="3917326" y="1309098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DBADF955-84E7-1EF8-334C-2ED330E35C09}"/>
                </a:ext>
              </a:extLst>
            </p:cNvPr>
            <p:cNvSpPr/>
            <p:nvPr/>
          </p:nvSpPr>
          <p:spPr>
            <a:xfrm>
              <a:off x="4326390" y="334793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FD5BD12-E444-6209-6C70-98F1881C7E1F}"/>
                </a:ext>
              </a:extLst>
            </p:cNvPr>
            <p:cNvSpPr/>
            <p:nvPr/>
          </p:nvSpPr>
          <p:spPr>
            <a:xfrm>
              <a:off x="5723969" y="332001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9C17BF4-A449-7EDE-E1DE-B1460EE3BBE8}"/>
                </a:ext>
              </a:extLst>
            </p:cNvPr>
            <p:cNvSpPr/>
            <p:nvPr/>
          </p:nvSpPr>
          <p:spPr>
            <a:xfrm>
              <a:off x="3474892" y="334793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3EFCE849-87FD-3BB1-9A3E-1A06ACEC647A}"/>
                </a:ext>
              </a:extLst>
            </p:cNvPr>
            <p:cNvSpPr/>
            <p:nvPr/>
          </p:nvSpPr>
          <p:spPr>
            <a:xfrm>
              <a:off x="2036457" y="332001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FA07E71-FC1A-DCE3-A0E4-5EC9FEB2565A}"/>
                </a:ext>
              </a:extLst>
            </p:cNvPr>
            <p:cNvCxnSpPr>
              <a:cxnSpLocks/>
              <a:stCxn id="17" idx="1"/>
              <a:endCxn id="19" idx="0"/>
            </p:cNvCxnSpPr>
            <p:nvPr/>
          </p:nvCxnSpPr>
          <p:spPr>
            <a:xfrm flipH="1">
              <a:off x="4687227" y="2612888"/>
              <a:ext cx="185244" cy="73504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6280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DFD0A4-38C1-5BA0-5A56-D6780625A854}"/>
              </a:ext>
            </a:extLst>
          </p:cNvPr>
          <p:cNvCxnSpPr>
            <a:cxnSpLocks/>
          </p:cNvCxnSpPr>
          <p:nvPr/>
        </p:nvCxnSpPr>
        <p:spPr>
          <a:xfrm flipV="1">
            <a:off x="1077686" y="1288325"/>
            <a:ext cx="0" cy="411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0403BA-D653-98D5-EE8A-7BA4F7354FC0}"/>
              </a:ext>
            </a:extLst>
          </p:cNvPr>
          <p:cNvCxnSpPr>
            <a:cxnSpLocks/>
          </p:cNvCxnSpPr>
          <p:nvPr/>
        </p:nvCxnSpPr>
        <p:spPr>
          <a:xfrm>
            <a:off x="1077686" y="5403125"/>
            <a:ext cx="61134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3CB63CD-7DB0-7DBB-7911-5BF581C0E564}"/>
              </a:ext>
            </a:extLst>
          </p:cNvPr>
          <p:cNvSpPr/>
          <p:nvPr/>
        </p:nvSpPr>
        <p:spPr>
          <a:xfrm>
            <a:off x="2214154" y="3257551"/>
            <a:ext cx="88174" cy="881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D3BE39A-F473-6AAD-003C-8657C7DD99A1}"/>
              </a:ext>
            </a:extLst>
          </p:cNvPr>
          <p:cNvSpPr/>
          <p:nvPr/>
        </p:nvSpPr>
        <p:spPr>
          <a:xfrm>
            <a:off x="1426301" y="2104906"/>
            <a:ext cx="88174" cy="881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35D4DB0-AF14-BFDE-DA74-29922B146792}"/>
              </a:ext>
            </a:extLst>
          </p:cNvPr>
          <p:cNvSpPr/>
          <p:nvPr/>
        </p:nvSpPr>
        <p:spPr>
          <a:xfrm>
            <a:off x="6821504" y="4906284"/>
            <a:ext cx="88174" cy="881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D7B6B48-AB95-168C-EACA-C7B64CD11AB9}"/>
              </a:ext>
            </a:extLst>
          </p:cNvPr>
          <p:cNvSpPr/>
          <p:nvPr/>
        </p:nvSpPr>
        <p:spPr>
          <a:xfrm>
            <a:off x="4078728" y="4671379"/>
            <a:ext cx="88174" cy="881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3DB76AE-BF55-7426-AA2F-ED41F98CE52C}"/>
              </a:ext>
            </a:extLst>
          </p:cNvPr>
          <p:cNvSpPr/>
          <p:nvPr/>
        </p:nvSpPr>
        <p:spPr>
          <a:xfrm>
            <a:off x="1195252" y="1611631"/>
            <a:ext cx="5858691" cy="3360562"/>
          </a:xfrm>
          <a:custGeom>
            <a:avLst/>
            <a:gdLst>
              <a:gd name="connsiteX0" fmla="*/ 0 w 7811588"/>
              <a:gd name="connsiteY0" fmla="*/ 0 h 4480750"/>
              <a:gd name="connsiteX1" fmla="*/ 391885 w 7811588"/>
              <a:gd name="connsiteY1" fmla="*/ 744583 h 4480750"/>
              <a:gd name="connsiteX2" fmla="*/ 1423851 w 7811588"/>
              <a:gd name="connsiteY2" fmla="*/ 2259874 h 4480750"/>
              <a:gd name="connsiteX3" fmla="*/ 3958045 w 7811588"/>
              <a:gd name="connsiteY3" fmla="*/ 4153989 h 4480750"/>
              <a:gd name="connsiteX4" fmla="*/ 7811588 w 7811588"/>
              <a:gd name="connsiteY4" fmla="*/ 4441371 h 448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1588" h="4480750">
                <a:moveTo>
                  <a:pt x="0" y="0"/>
                </a:moveTo>
                <a:cubicBezTo>
                  <a:pt x="77288" y="183968"/>
                  <a:pt x="154577" y="367937"/>
                  <a:pt x="391885" y="744583"/>
                </a:cubicBezTo>
                <a:cubicBezTo>
                  <a:pt x="629193" y="1121229"/>
                  <a:pt x="829491" y="1691640"/>
                  <a:pt x="1423851" y="2259874"/>
                </a:cubicBezTo>
                <a:cubicBezTo>
                  <a:pt x="2018211" y="2828108"/>
                  <a:pt x="2893422" y="3790406"/>
                  <a:pt x="3958045" y="4153989"/>
                </a:cubicBezTo>
                <a:cubicBezTo>
                  <a:pt x="5022668" y="4517572"/>
                  <a:pt x="7080068" y="4515394"/>
                  <a:pt x="7811588" y="444137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EBC9E4-4030-8FB6-6362-47E40F21768E}"/>
              </a:ext>
            </a:extLst>
          </p:cNvPr>
          <p:cNvSpPr txBox="1"/>
          <p:nvPr/>
        </p:nvSpPr>
        <p:spPr>
          <a:xfrm>
            <a:off x="2896947" y="1510981"/>
            <a:ext cx="1949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Single tree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A5D016-9612-42BD-F3A3-0819DB28B56F}"/>
              </a:ext>
            </a:extLst>
          </p:cNvPr>
          <p:cNvSpPr txBox="1"/>
          <p:nvPr/>
        </p:nvSpPr>
        <p:spPr>
          <a:xfrm>
            <a:off x="4946483" y="2558637"/>
            <a:ext cx="1617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Two summed trees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48831F-2C94-4E25-B84D-CB4CA4A90495}"/>
              </a:ext>
            </a:extLst>
          </p:cNvPr>
          <p:cNvSpPr txBox="1"/>
          <p:nvPr/>
        </p:nvSpPr>
        <p:spPr>
          <a:xfrm>
            <a:off x="6771401" y="3717896"/>
            <a:ext cx="1329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Multiple summed trees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94A04C-217F-901B-7D42-430F01C1F058}"/>
              </a:ext>
            </a:extLst>
          </p:cNvPr>
          <p:cNvSpPr txBox="1"/>
          <p:nvPr/>
        </p:nvSpPr>
        <p:spPr>
          <a:xfrm>
            <a:off x="3498927" y="2531223"/>
            <a:ext cx="1949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+</a:t>
            </a:r>
            <a:endParaRPr lang="en-US" sz="1350" dirty="0">
              <a:latin typeface="Helvetica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5C7F51-D55E-50D4-E1A4-64D10EA882DE}"/>
              </a:ext>
            </a:extLst>
          </p:cNvPr>
          <p:cNvSpPr txBox="1"/>
          <p:nvPr/>
        </p:nvSpPr>
        <p:spPr>
          <a:xfrm>
            <a:off x="4927963" y="3860350"/>
            <a:ext cx="1949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+ … 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9531EA-7E89-71DB-49F8-B05239249F25}"/>
              </a:ext>
            </a:extLst>
          </p:cNvPr>
          <p:cNvSpPr txBox="1"/>
          <p:nvPr/>
        </p:nvSpPr>
        <p:spPr>
          <a:xfrm rot="16200000">
            <a:off x="-161581" y="2895138"/>
            <a:ext cx="1949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Training Error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C2C37A-B28B-F3D1-321F-C61156C2CECC}"/>
              </a:ext>
            </a:extLst>
          </p:cNvPr>
          <p:cNvSpPr txBox="1"/>
          <p:nvPr/>
        </p:nvSpPr>
        <p:spPr>
          <a:xfrm>
            <a:off x="3563401" y="5471765"/>
            <a:ext cx="143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Iterations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0664DD-07DA-2010-AA95-6F3F6D0D6EDA}"/>
              </a:ext>
            </a:extLst>
          </p:cNvPr>
          <p:cNvGrpSpPr/>
          <p:nvPr/>
        </p:nvGrpSpPr>
        <p:grpSpPr>
          <a:xfrm>
            <a:off x="1617315" y="1321132"/>
            <a:ext cx="1199922" cy="871947"/>
            <a:chOff x="2036457" y="1309098"/>
            <a:chExt cx="4409185" cy="266748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A4BA3F6-04FE-B849-E80B-2757D6CF4BD2}"/>
                </a:ext>
              </a:extLst>
            </p:cNvPr>
            <p:cNvSpPr/>
            <p:nvPr/>
          </p:nvSpPr>
          <p:spPr>
            <a:xfrm>
              <a:off x="2911360" y="2293473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8C810D8-E292-F3C2-74E1-E49F352BC261}"/>
                </a:ext>
              </a:extLst>
            </p:cNvPr>
            <p:cNvCxnSpPr>
              <a:cxnSpLocks/>
              <a:stCxn id="3" idx="1"/>
              <a:endCxn id="30" idx="0"/>
            </p:cNvCxnSpPr>
            <p:nvPr/>
          </p:nvCxnSpPr>
          <p:spPr>
            <a:xfrm flipH="1">
              <a:off x="2397294" y="2607799"/>
              <a:ext cx="514067" cy="7122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43D95AF-4492-B0F6-4F1A-18CAC95D9B99}"/>
                </a:ext>
              </a:extLst>
            </p:cNvPr>
            <p:cNvCxnSpPr>
              <a:cxnSpLocks/>
              <a:stCxn id="3" idx="3"/>
              <a:endCxn id="25" idx="0"/>
            </p:cNvCxnSpPr>
            <p:nvPr/>
          </p:nvCxnSpPr>
          <p:spPr>
            <a:xfrm>
              <a:off x="3633033" y="2607798"/>
              <a:ext cx="202695" cy="74013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2B387F-9A91-AC5C-C310-450585C7D194}"/>
                </a:ext>
              </a:extLst>
            </p:cNvPr>
            <p:cNvCxnSpPr>
              <a:cxnSpLocks/>
              <a:stCxn id="15" idx="1"/>
              <a:endCxn id="3" idx="0"/>
            </p:cNvCxnSpPr>
            <p:nvPr/>
          </p:nvCxnSpPr>
          <p:spPr>
            <a:xfrm flipH="1">
              <a:off x="3272197" y="1623423"/>
              <a:ext cx="645129" cy="67005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C735104-B2A3-D9A9-E30E-68D3B748B1FF}"/>
                </a:ext>
              </a:extLst>
            </p:cNvPr>
            <p:cNvCxnSpPr>
              <a:cxnSpLocks/>
              <a:stCxn id="15" idx="3"/>
              <a:endCxn id="11" idx="0"/>
            </p:cNvCxnSpPr>
            <p:nvPr/>
          </p:nvCxnSpPr>
          <p:spPr>
            <a:xfrm>
              <a:off x="4638998" y="1623424"/>
              <a:ext cx="594309" cy="67514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BD144AB-A080-8A35-BCCD-A6ECFF7054E8}"/>
                </a:ext>
              </a:extLst>
            </p:cNvPr>
            <p:cNvCxnSpPr>
              <a:cxnSpLocks/>
              <a:stCxn id="11" idx="3"/>
              <a:endCxn id="22" idx="0"/>
            </p:cNvCxnSpPr>
            <p:nvPr/>
          </p:nvCxnSpPr>
          <p:spPr>
            <a:xfrm>
              <a:off x="5594145" y="2612889"/>
              <a:ext cx="490662" cy="70713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4E8FE80-3BF8-461E-B667-38275A14D154}"/>
                </a:ext>
              </a:extLst>
            </p:cNvPr>
            <p:cNvSpPr/>
            <p:nvPr/>
          </p:nvSpPr>
          <p:spPr>
            <a:xfrm>
              <a:off x="4872471" y="2298563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2B0F1F5-122C-C134-E23C-71BD2FDAA333}"/>
                </a:ext>
              </a:extLst>
            </p:cNvPr>
            <p:cNvSpPr/>
            <p:nvPr/>
          </p:nvSpPr>
          <p:spPr>
            <a:xfrm>
              <a:off x="3917326" y="1309098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12CEC0D-A5C2-51B1-E322-1C1B5913C53F}"/>
                </a:ext>
              </a:extLst>
            </p:cNvPr>
            <p:cNvSpPr/>
            <p:nvPr/>
          </p:nvSpPr>
          <p:spPr>
            <a:xfrm>
              <a:off x="4326390" y="334793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57D8A1A-9D5E-DDC3-52AD-FE23619778F5}"/>
                </a:ext>
              </a:extLst>
            </p:cNvPr>
            <p:cNvSpPr/>
            <p:nvPr/>
          </p:nvSpPr>
          <p:spPr>
            <a:xfrm>
              <a:off x="5723969" y="332001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062E3C2-2374-4944-4D2E-5A06F0BE8AD2}"/>
                </a:ext>
              </a:extLst>
            </p:cNvPr>
            <p:cNvSpPr/>
            <p:nvPr/>
          </p:nvSpPr>
          <p:spPr>
            <a:xfrm>
              <a:off x="3474892" y="334793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B26DBAF-8462-EF23-CCEE-986BA449A20F}"/>
                </a:ext>
              </a:extLst>
            </p:cNvPr>
            <p:cNvSpPr/>
            <p:nvPr/>
          </p:nvSpPr>
          <p:spPr>
            <a:xfrm>
              <a:off x="2036457" y="332001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3EF155E-4E04-07ED-DD4A-29B33B2018AA}"/>
                </a:ext>
              </a:extLst>
            </p:cNvPr>
            <p:cNvCxnSpPr>
              <a:cxnSpLocks/>
              <a:stCxn id="11" idx="1"/>
              <a:endCxn id="18" idx="0"/>
            </p:cNvCxnSpPr>
            <p:nvPr/>
          </p:nvCxnSpPr>
          <p:spPr>
            <a:xfrm flipH="1">
              <a:off x="4687227" y="2612888"/>
              <a:ext cx="185244" cy="73504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A572951-85A9-5DD4-9F09-38E3CC87AE22}"/>
              </a:ext>
            </a:extLst>
          </p:cNvPr>
          <p:cNvGrpSpPr/>
          <p:nvPr/>
        </p:nvGrpSpPr>
        <p:grpSpPr>
          <a:xfrm>
            <a:off x="2363479" y="2412140"/>
            <a:ext cx="1199922" cy="871947"/>
            <a:chOff x="2036457" y="1309098"/>
            <a:chExt cx="4409185" cy="266748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8F38527B-4A86-66D6-0C95-E7668E2A29FD}"/>
                </a:ext>
              </a:extLst>
            </p:cNvPr>
            <p:cNvSpPr/>
            <p:nvPr/>
          </p:nvSpPr>
          <p:spPr>
            <a:xfrm>
              <a:off x="2911360" y="2293473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6AACC66-50FE-BD99-3CE9-C3C6C1C7DC5C}"/>
                </a:ext>
              </a:extLst>
            </p:cNvPr>
            <p:cNvCxnSpPr>
              <a:cxnSpLocks/>
              <a:stCxn id="36" idx="1"/>
              <a:endCxn id="47" idx="0"/>
            </p:cNvCxnSpPr>
            <p:nvPr/>
          </p:nvCxnSpPr>
          <p:spPr>
            <a:xfrm flipH="1">
              <a:off x="2397294" y="2607799"/>
              <a:ext cx="514067" cy="7122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AD2860D-CADB-C7D6-14C8-C4F055AB36DA}"/>
                </a:ext>
              </a:extLst>
            </p:cNvPr>
            <p:cNvCxnSpPr>
              <a:cxnSpLocks/>
              <a:stCxn id="36" idx="3"/>
              <a:endCxn id="46" idx="0"/>
            </p:cNvCxnSpPr>
            <p:nvPr/>
          </p:nvCxnSpPr>
          <p:spPr>
            <a:xfrm>
              <a:off x="3633033" y="2607798"/>
              <a:ext cx="202695" cy="74013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C9DFA17-BC43-CCCF-E52B-7EEB8315630C}"/>
                </a:ext>
              </a:extLst>
            </p:cNvPr>
            <p:cNvCxnSpPr>
              <a:cxnSpLocks/>
              <a:stCxn id="43" idx="1"/>
              <a:endCxn id="36" idx="0"/>
            </p:cNvCxnSpPr>
            <p:nvPr/>
          </p:nvCxnSpPr>
          <p:spPr>
            <a:xfrm flipH="1">
              <a:off x="3272197" y="1623423"/>
              <a:ext cx="645129" cy="67005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00193C7-1DA7-657D-B204-1274F0AE3877}"/>
                </a:ext>
              </a:extLst>
            </p:cNvPr>
            <p:cNvCxnSpPr>
              <a:cxnSpLocks/>
              <a:stCxn id="43" idx="3"/>
              <a:endCxn id="42" idx="0"/>
            </p:cNvCxnSpPr>
            <p:nvPr/>
          </p:nvCxnSpPr>
          <p:spPr>
            <a:xfrm>
              <a:off x="4638998" y="1623424"/>
              <a:ext cx="594309" cy="67514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277CDF6-5F06-653C-8156-C3F065FD5F5A}"/>
                </a:ext>
              </a:extLst>
            </p:cNvPr>
            <p:cNvCxnSpPr>
              <a:cxnSpLocks/>
              <a:stCxn id="42" idx="3"/>
              <a:endCxn id="45" idx="0"/>
            </p:cNvCxnSpPr>
            <p:nvPr/>
          </p:nvCxnSpPr>
          <p:spPr>
            <a:xfrm>
              <a:off x="5594145" y="2612889"/>
              <a:ext cx="490662" cy="70713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6F616734-0DF9-F14C-29DB-FBBB740E68C5}"/>
                </a:ext>
              </a:extLst>
            </p:cNvPr>
            <p:cNvSpPr/>
            <p:nvPr/>
          </p:nvSpPr>
          <p:spPr>
            <a:xfrm>
              <a:off x="4872471" y="2298563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1C270AC9-0CCB-D7A2-5843-65EF30319F63}"/>
                </a:ext>
              </a:extLst>
            </p:cNvPr>
            <p:cNvSpPr/>
            <p:nvPr/>
          </p:nvSpPr>
          <p:spPr>
            <a:xfrm>
              <a:off x="3917326" y="1309098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20F7C44-EDD2-D526-2967-B26EE09C4C76}"/>
                </a:ext>
              </a:extLst>
            </p:cNvPr>
            <p:cNvSpPr/>
            <p:nvPr/>
          </p:nvSpPr>
          <p:spPr>
            <a:xfrm>
              <a:off x="4326390" y="334793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5CE4B9C5-D154-BDC2-2D56-C46C9B65FB74}"/>
                </a:ext>
              </a:extLst>
            </p:cNvPr>
            <p:cNvSpPr/>
            <p:nvPr/>
          </p:nvSpPr>
          <p:spPr>
            <a:xfrm>
              <a:off x="5723969" y="332001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9459AE48-6E3A-BC1C-EF4B-EA3594242A04}"/>
                </a:ext>
              </a:extLst>
            </p:cNvPr>
            <p:cNvSpPr/>
            <p:nvPr/>
          </p:nvSpPr>
          <p:spPr>
            <a:xfrm>
              <a:off x="3474892" y="334793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31E041A2-0E1F-016E-0490-696827A67712}"/>
                </a:ext>
              </a:extLst>
            </p:cNvPr>
            <p:cNvSpPr/>
            <p:nvPr/>
          </p:nvSpPr>
          <p:spPr>
            <a:xfrm>
              <a:off x="2036457" y="332001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1946692-F5F3-4EAA-4443-9BEF4B0A9E7C}"/>
                </a:ext>
              </a:extLst>
            </p:cNvPr>
            <p:cNvCxnSpPr>
              <a:cxnSpLocks/>
              <a:stCxn id="42" idx="1"/>
              <a:endCxn id="44" idx="0"/>
            </p:cNvCxnSpPr>
            <p:nvPr/>
          </p:nvCxnSpPr>
          <p:spPr>
            <a:xfrm flipH="1">
              <a:off x="4687227" y="2612888"/>
              <a:ext cx="185244" cy="73504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1118CF-FF4C-AECE-E05E-12B5E33533B7}"/>
              </a:ext>
            </a:extLst>
          </p:cNvPr>
          <p:cNvGrpSpPr/>
          <p:nvPr/>
        </p:nvGrpSpPr>
        <p:grpSpPr>
          <a:xfrm>
            <a:off x="3784219" y="2411283"/>
            <a:ext cx="1199922" cy="871947"/>
            <a:chOff x="2036457" y="1309098"/>
            <a:chExt cx="4409185" cy="2667489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755D33F9-7304-2722-A5EE-6242CB0A1903}"/>
                </a:ext>
              </a:extLst>
            </p:cNvPr>
            <p:cNvSpPr/>
            <p:nvPr/>
          </p:nvSpPr>
          <p:spPr>
            <a:xfrm>
              <a:off x="2911360" y="2293473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5EAABB6-8ED8-11C4-6262-E972388B00C1}"/>
                </a:ext>
              </a:extLst>
            </p:cNvPr>
            <p:cNvCxnSpPr>
              <a:cxnSpLocks/>
              <a:stCxn id="50" idx="1"/>
              <a:endCxn id="61" idx="0"/>
            </p:cNvCxnSpPr>
            <p:nvPr/>
          </p:nvCxnSpPr>
          <p:spPr>
            <a:xfrm flipH="1">
              <a:off x="2397294" y="2607799"/>
              <a:ext cx="514067" cy="7122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0101AF9-236C-4F1B-897D-9AD0B20055AF}"/>
                </a:ext>
              </a:extLst>
            </p:cNvPr>
            <p:cNvCxnSpPr>
              <a:cxnSpLocks/>
              <a:stCxn id="50" idx="3"/>
              <a:endCxn id="60" idx="0"/>
            </p:cNvCxnSpPr>
            <p:nvPr/>
          </p:nvCxnSpPr>
          <p:spPr>
            <a:xfrm>
              <a:off x="3633033" y="2607798"/>
              <a:ext cx="202695" cy="74013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547BEB2-86EA-F915-45B6-B9D6354A71CF}"/>
                </a:ext>
              </a:extLst>
            </p:cNvPr>
            <p:cNvCxnSpPr>
              <a:cxnSpLocks/>
              <a:stCxn id="57" idx="1"/>
              <a:endCxn id="50" idx="0"/>
            </p:cNvCxnSpPr>
            <p:nvPr/>
          </p:nvCxnSpPr>
          <p:spPr>
            <a:xfrm flipH="1">
              <a:off x="3272197" y="1623423"/>
              <a:ext cx="645129" cy="67005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C544A8B-8C01-2B53-1D99-54C04CDAA89D}"/>
                </a:ext>
              </a:extLst>
            </p:cNvPr>
            <p:cNvCxnSpPr>
              <a:cxnSpLocks/>
              <a:stCxn id="57" idx="3"/>
              <a:endCxn id="56" idx="0"/>
            </p:cNvCxnSpPr>
            <p:nvPr/>
          </p:nvCxnSpPr>
          <p:spPr>
            <a:xfrm>
              <a:off x="4638998" y="1623424"/>
              <a:ext cx="594309" cy="67514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A665FBF-7C57-677F-1308-9EB469033054}"/>
                </a:ext>
              </a:extLst>
            </p:cNvPr>
            <p:cNvCxnSpPr>
              <a:cxnSpLocks/>
              <a:stCxn id="56" idx="3"/>
              <a:endCxn id="59" idx="0"/>
            </p:cNvCxnSpPr>
            <p:nvPr/>
          </p:nvCxnSpPr>
          <p:spPr>
            <a:xfrm>
              <a:off x="5594145" y="2612889"/>
              <a:ext cx="490662" cy="70713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E00F0ED5-F2B8-E084-72F3-BD86F43B4971}"/>
                </a:ext>
              </a:extLst>
            </p:cNvPr>
            <p:cNvSpPr/>
            <p:nvPr/>
          </p:nvSpPr>
          <p:spPr>
            <a:xfrm>
              <a:off x="4872471" y="2298563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825E510-F603-B231-0D8C-F372E46584F6}"/>
                </a:ext>
              </a:extLst>
            </p:cNvPr>
            <p:cNvSpPr/>
            <p:nvPr/>
          </p:nvSpPr>
          <p:spPr>
            <a:xfrm>
              <a:off x="3917326" y="1309098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E0BE2E3B-914D-1179-6C9F-DEE15198928D}"/>
                </a:ext>
              </a:extLst>
            </p:cNvPr>
            <p:cNvSpPr/>
            <p:nvPr/>
          </p:nvSpPr>
          <p:spPr>
            <a:xfrm>
              <a:off x="4326390" y="334793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0359CCB0-282D-E074-28CC-47273B492472}"/>
                </a:ext>
              </a:extLst>
            </p:cNvPr>
            <p:cNvSpPr/>
            <p:nvPr/>
          </p:nvSpPr>
          <p:spPr>
            <a:xfrm>
              <a:off x="5723969" y="332001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AF35D167-0D42-E0F5-8FB9-7ED1D4BA6B65}"/>
                </a:ext>
              </a:extLst>
            </p:cNvPr>
            <p:cNvSpPr/>
            <p:nvPr/>
          </p:nvSpPr>
          <p:spPr>
            <a:xfrm>
              <a:off x="3474892" y="334793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CB5C278-E873-CFB6-EE01-A44D478F00A1}"/>
                </a:ext>
              </a:extLst>
            </p:cNvPr>
            <p:cNvSpPr/>
            <p:nvPr/>
          </p:nvSpPr>
          <p:spPr>
            <a:xfrm>
              <a:off x="2036457" y="332001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168745E-20EC-6BED-AB1E-3FDD21BAC398}"/>
                </a:ext>
              </a:extLst>
            </p:cNvPr>
            <p:cNvCxnSpPr>
              <a:cxnSpLocks/>
              <a:stCxn id="56" idx="1"/>
              <a:endCxn id="58" idx="0"/>
            </p:cNvCxnSpPr>
            <p:nvPr/>
          </p:nvCxnSpPr>
          <p:spPr>
            <a:xfrm flipH="1">
              <a:off x="4687227" y="2612888"/>
              <a:ext cx="185244" cy="73504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DAC8709-039C-8954-E70B-B35073A6DB68}"/>
              </a:ext>
            </a:extLst>
          </p:cNvPr>
          <p:cNvGrpSpPr/>
          <p:nvPr/>
        </p:nvGrpSpPr>
        <p:grpSpPr>
          <a:xfrm>
            <a:off x="3696120" y="3612793"/>
            <a:ext cx="1199922" cy="871947"/>
            <a:chOff x="2036457" y="1309098"/>
            <a:chExt cx="4409185" cy="2667489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34C3EA17-72C0-BF83-412A-140653300A07}"/>
                </a:ext>
              </a:extLst>
            </p:cNvPr>
            <p:cNvSpPr/>
            <p:nvPr/>
          </p:nvSpPr>
          <p:spPr>
            <a:xfrm>
              <a:off x="2911360" y="2293473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F2747BC-2934-6652-6FAC-7EC1680BDE00}"/>
                </a:ext>
              </a:extLst>
            </p:cNvPr>
            <p:cNvCxnSpPr>
              <a:cxnSpLocks/>
              <a:stCxn id="64" idx="1"/>
              <a:endCxn id="75" idx="0"/>
            </p:cNvCxnSpPr>
            <p:nvPr/>
          </p:nvCxnSpPr>
          <p:spPr>
            <a:xfrm flipH="1">
              <a:off x="2397294" y="2607799"/>
              <a:ext cx="514067" cy="7122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06782DD-7E73-383B-FF62-B3C15384A3AA}"/>
                </a:ext>
              </a:extLst>
            </p:cNvPr>
            <p:cNvCxnSpPr>
              <a:cxnSpLocks/>
              <a:stCxn id="64" idx="3"/>
              <a:endCxn id="74" idx="0"/>
            </p:cNvCxnSpPr>
            <p:nvPr/>
          </p:nvCxnSpPr>
          <p:spPr>
            <a:xfrm>
              <a:off x="3633033" y="2607798"/>
              <a:ext cx="202695" cy="74013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224DE55-7213-F38D-1255-A163713C18DE}"/>
                </a:ext>
              </a:extLst>
            </p:cNvPr>
            <p:cNvCxnSpPr>
              <a:cxnSpLocks/>
              <a:stCxn id="71" idx="1"/>
              <a:endCxn id="64" idx="0"/>
            </p:cNvCxnSpPr>
            <p:nvPr/>
          </p:nvCxnSpPr>
          <p:spPr>
            <a:xfrm flipH="1">
              <a:off x="3272197" y="1623423"/>
              <a:ext cx="645129" cy="67005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7D9FF12-35F7-3E55-A82A-00D3D20066B2}"/>
                </a:ext>
              </a:extLst>
            </p:cNvPr>
            <p:cNvCxnSpPr>
              <a:cxnSpLocks/>
              <a:stCxn id="71" idx="3"/>
              <a:endCxn id="70" idx="0"/>
            </p:cNvCxnSpPr>
            <p:nvPr/>
          </p:nvCxnSpPr>
          <p:spPr>
            <a:xfrm>
              <a:off x="4638998" y="1623424"/>
              <a:ext cx="594309" cy="67514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B794C88-283A-E17E-E189-1C82327BC063}"/>
                </a:ext>
              </a:extLst>
            </p:cNvPr>
            <p:cNvCxnSpPr>
              <a:cxnSpLocks/>
              <a:stCxn id="70" idx="3"/>
              <a:endCxn id="73" idx="0"/>
            </p:cNvCxnSpPr>
            <p:nvPr/>
          </p:nvCxnSpPr>
          <p:spPr>
            <a:xfrm>
              <a:off x="5594145" y="2612889"/>
              <a:ext cx="490662" cy="70713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38B75C9B-A8C1-E128-5855-DBE95FDE31DA}"/>
                </a:ext>
              </a:extLst>
            </p:cNvPr>
            <p:cNvSpPr/>
            <p:nvPr/>
          </p:nvSpPr>
          <p:spPr>
            <a:xfrm>
              <a:off x="4872471" y="2298563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36FF2F83-B028-29C4-B2DE-E9FFA9F34F92}"/>
                </a:ext>
              </a:extLst>
            </p:cNvPr>
            <p:cNvSpPr/>
            <p:nvPr/>
          </p:nvSpPr>
          <p:spPr>
            <a:xfrm>
              <a:off x="3917326" y="1309098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E9797E0-C281-8295-B6FC-501052DC52F9}"/>
                </a:ext>
              </a:extLst>
            </p:cNvPr>
            <p:cNvSpPr/>
            <p:nvPr/>
          </p:nvSpPr>
          <p:spPr>
            <a:xfrm>
              <a:off x="4326390" y="334793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B46DD20F-F89F-A128-D115-5317B99BB42D}"/>
                </a:ext>
              </a:extLst>
            </p:cNvPr>
            <p:cNvSpPr/>
            <p:nvPr/>
          </p:nvSpPr>
          <p:spPr>
            <a:xfrm>
              <a:off x="5723969" y="332001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76C8EA6E-9F7D-95B3-4E18-D9BB168D5BBE}"/>
                </a:ext>
              </a:extLst>
            </p:cNvPr>
            <p:cNvSpPr/>
            <p:nvPr/>
          </p:nvSpPr>
          <p:spPr>
            <a:xfrm>
              <a:off x="3474892" y="334793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6E718648-FBF0-8E62-55EC-99555F105879}"/>
                </a:ext>
              </a:extLst>
            </p:cNvPr>
            <p:cNvSpPr/>
            <p:nvPr/>
          </p:nvSpPr>
          <p:spPr>
            <a:xfrm>
              <a:off x="2036457" y="332001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22EA07F-95E7-804F-235E-52C86796C2C5}"/>
                </a:ext>
              </a:extLst>
            </p:cNvPr>
            <p:cNvCxnSpPr>
              <a:cxnSpLocks/>
              <a:stCxn id="70" idx="1"/>
              <a:endCxn id="72" idx="0"/>
            </p:cNvCxnSpPr>
            <p:nvPr/>
          </p:nvCxnSpPr>
          <p:spPr>
            <a:xfrm flipH="1">
              <a:off x="4687227" y="2612888"/>
              <a:ext cx="185244" cy="73504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A254816-0FBA-DA23-C49F-816EFC27DBB0}"/>
              </a:ext>
            </a:extLst>
          </p:cNvPr>
          <p:cNvGrpSpPr/>
          <p:nvPr/>
        </p:nvGrpSpPr>
        <p:grpSpPr>
          <a:xfrm>
            <a:off x="5529759" y="3653033"/>
            <a:ext cx="1199922" cy="871947"/>
            <a:chOff x="2036457" y="1309098"/>
            <a:chExt cx="4409185" cy="2667489"/>
          </a:xfrm>
        </p:grpSpPr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3EB8B6B2-AD94-E51E-F4B0-CE788E8EDD9F}"/>
                </a:ext>
              </a:extLst>
            </p:cNvPr>
            <p:cNvSpPr/>
            <p:nvPr/>
          </p:nvSpPr>
          <p:spPr>
            <a:xfrm>
              <a:off x="2911360" y="2293473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AF8D5FD-3CE0-E657-E9FE-8D25B99F3E78}"/>
                </a:ext>
              </a:extLst>
            </p:cNvPr>
            <p:cNvCxnSpPr>
              <a:cxnSpLocks/>
              <a:stCxn id="78" idx="1"/>
              <a:endCxn id="89" idx="0"/>
            </p:cNvCxnSpPr>
            <p:nvPr/>
          </p:nvCxnSpPr>
          <p:spPr>
            <a:xfrm flipH="1">
              <a:off x="2397294" y="2607799"/>
              <a:ext cx="514067" cy="7122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827393A-415F-2775-B25B-CD7BBE476179}"/>
                </a:ext>
              </a:extLst>
            </p:cNvPr>
            <p:cNvCxnSpPr>
              <a:cxnSpLocks/>
              <a:stCxn id="78" idx="3"/>
              <a:endCxn id="88" idx="0"/>
            </p:cNvCxnSpPr>
            <p:nvPr/>
          </p:nvCxnSpPr>
          <p:spPr>
            <a:xfrm>
              <a:off x="3633033" y="2607798"/>
              <a:ext cx="202695" cy="74013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8166BFC-8691-D8D0-C34F-D9F23E632E51}"/>
                </a:ext>
              </a:extLst>
            </p:cNvPr>
            <p:cNvCxnSpPr>
              <a:cxnSpLocks/>
              <a:stCxn id="85" idx="1"/>
              <a:endCxn id="78" idx="0"/>
            </p:cNvCxnSpPr>
            <p:nvPr/>
          </p:nvCxnSpPr>
          <p:spPr>
            <a:xfrm flipH="1">
              <a:off x="3272197" y="1623423"/>
              <a:ext cx="645129" cy="67005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079E954-A3A0-49A2-0AAA-FE2B3D6431B3}"/>
                </a:ext>
              </a:extLst>
            </p:cNvPr>
            <p:cNvCxnSpPr>
              <a:cxnSpLocks/>
              <a:stCxn id="85" idx="3"/>
              <a:endCxn id="84" idx="0"/>
            </p:cNvCxnSpPr>
            <p:nvPr/>
          </p:nvCxnSpPr>
          <p:spPr>
            <a:xfrm>
              <a:off x="4638998" y="1623424"/>
              <a:ext cx="594309" cy="67514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4729D04-CED0-3561-72C5-000AB4D4741D}"/>
                </a:ext>
              </a:extLst>
            </p:cNvPr>
            <p:cNvCxnSpPr>
              <a:cxnSpLocks/>
              <a:stCxn id="84" idx="3"/>
              <a:endCxn id="87" idx="0"/>
            </p:cNvCxnSpPr>
            <p:nvPr/>
          </p:nvCxnSpPr>
          <p:spPr>
            <a:xfrm>
              <a:off x="5594145" y="2612889"/>
              <a:ext cx="490662" cy="70713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C67CCF2D-FCB8-869E-3D57-75282447E462}"/>
                </a:ext>
              </a:extLst>
            </p:cNvPr>
            <p:cNvSpPr/>
            <p:nvPr/>
          </p:nvSpPr>
          <p:spPr>
            <a:xfrm>
              <a:off x="4872471" y="2298563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67D03BF7-DEAF-E0CE-C36F-C6687E805A91}"/>
                </a:ext>
              </a:extLst>
            </p:cNvPr>
            <p:cNvSpPr/>
            <p:nvPr/>
          </p:nvSpPr>
          <p:spPr>
            <a:xfrm>
              <a:off x="3917326" y="1309098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2D079FE9-C860-EB23-7BD7-E1FF2AE933DE}"/>
                </a:ext>
              </a:extLst>
            </p:cNvPr>
            <p:cNvSpPr/>
            <p:nvPr/>
          </p:nvSpPr>
          <p:spPr>
            <a:xfrm>
              <a:off x="4326390" y="334793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CB402B44-D536-3A14-433C-C16A63FAECF3}"/>
                </a:ext>
              </a:extLst>
            </p:cNvPr>
            <p:cNvSpPr/>
            <p:nvPr/>
          </p:nvSpPr>
          <p:spPr>
            <a:xfrm>
              <a:off x="5723969" y="332001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38BBD6D3-B168-7B27-2B80-2C2D3F3452D7}"/>
                </a:ext>
              </a:extLst>
            </p:cNvPr>
            <p:cNvSpPr/>
            <p:nvPr/>
          </p:nvSpPr>
          <p:spPr>
            <a:xfrm>
              <a:off x="3474892" y="334793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D89E3BFF-BC85-9F65-2680-2062333D2EBB}"/>
                </a:ext>
              </a:extLst>
            </p:cNvPr>
            <p:cNvSpPr/>
            <p:nvPr/>
          </p:nvSpPr>
          <p:spPr>
            <a:xfrm>
              <a:off x="2036457" y="3320017"/>
              <a:ext cx="721673" cy="628650"/>
            </a:xfrm>
            <a:prstGeom prst="roundRect">
              <a:avLst/>
            </a:prstGeom>
            <a:solidFill>
              <a:srgbClr val="CFE2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C14A10E-1725-5BB2-9677-81A0D017CF50}"/>
                </a:ext>
              </a:extLst>
            </p:cNvPr>
            <p:cNvCxnSpPr>
              <a:cxnSpLocks/>
              <a:stCxn id="84" idx="1"/>
              <a:endCxn id="86" idx="0"/>
            </p:cNvCxnSpPr>
            <p:nvPr/>
          </p:nvCxnSpPr>
          <p:spPr>
            <a:xfrm flipH="1">
              <a:off x="4687227" y="2612888"/>
              <a:ext cx="185244" cy="73504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3122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E3989E4E-EDB9-8E62-994D-E6A584498E89}"/>
              </a:ext>
            </a:extLst>
          </p:cNvPr>
          <p:cNvGrpSpPr/>
          <p:nvPr/>
        </p:nvGrpSpPr>
        <p:grpSpPr>
          <a:xfrm>
            <a:off x="633147" y="2648619"/>
            <a:ext cx="8238999" cy="609922"/>
            <a:chOff x="434772" y="2158447"/>
            <a:chExt cx="10985332" cy="81323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9473371-B84F-C764-0141-D2579326ADFF}"/>
                </a:ext>
              </a:extLst>
            </p:cNvPr>
            <p:cNvSpPr/>
            <p:nvPr/>
          </p:nvSpPr>
          <p:spPr>
            <a:xfrm>
              <a:off x="434772" y="2189424"/>
              <a:ext cx="1242862" cy="7822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Helvetica" pitchFamily="2" charset="0"/>
                </a:rPr>
                <a:t>Anxious/ Depressed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ACFE992-1A1C-D64E-E0BA-9A5E3D0FE018}"/>
                </a:ext>
              </a:extLst>
            </p:cNvPr>
            <p:cNvSpPr/>
            <p:nvPr/>
          </p:nvSpPr>
          <p:spPr>
            <a:xfrm>
              <a:off x="1796175" y="2189424"/>
              <a:ext cx="1274030" cy="7822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Helvetica" pitchFamily="2" charset="0"/>
                </a:rPr>
                <a:t>Withdrawn/ Depressed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3BF25C7-3CAE-51C0-519A-B848311EA4DF}"/>
                </a:ext>
              </a:extLst>
            </p:cNvPr>
            <p:cNvSpPr/>
            <p:nvPr/>
          </p:nvSpPr>
          <p:spPr>
            <a:xfrm>
              <a:off x="3183216" y="2189424"/>
              <a:ext cx="1274030" cy="7822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Helvetica" pitchFamily="2" charset="0"/>
                </a:rPr>
                <a:t>Somatic Complaints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1C3C737-9D58-56C2-6EC9-D47F675621DD}"/>
                </a:ext>
              </a:extLst>
            </p:cNvPr>
            <p:cNvSpPr/>
            <p:nvPr/>
          </p:nvSpPr>
          <p:spPr>
            <a:xfrm>
              <a:off x="7391133" y="2162754"/>
              <a:ext cx="1274030" cy="8089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kern="0" dirty="0">
                  <a:solidFill>
                    <a:srgbClr val="000000"/>
                  </a:solidFill>
                  <a:latin typeface="Helvetica" pitchFamily="2" charset="0"/>
                  <a:ea typeface="Times New Roman" panose="02020603050405020304" pitchFamily="18" charset="0"/>
                  <a:cs typeface="Open Sans" panose="020B0606030504020204" pitchFamily="34" charset="0"/>
                </a:rPr>
                <a:t>Attention Problems</a:t>
              </a:r>
              <a:r>
                <a:rPr lang="en-US" sz="1050" dirty="0">
                  <a:latin typeface="Helvetica" pitchFamily="2" charset="0"/>
                </a:rPr>
                <a:t> </a:t>
              </a:r>
              <a:endParaRPr lang="en-US" sz="10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5892A37-FA41-7BE2-0AB3-CD9185050840}"/>
                </a:ext>
              </a:extLst>
            </p:cNvPr>
            <p:cNvSpPr/>
            <p:nvPr/>
          </p:nvSpPr>
          <p:spPr>
            <a:xfrm>
              <a:off x="10146074" y="2158447"/>
              <a:ext cx="1274030" cy="8089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kern="0" dirty="0">
                  <a:solidFill>
                    <a:srgbClr val="000000"/>
                  </a:solidFill>
                  <a:latin typeface="Helvetica" pitchFamily="2" charset="0"/>
                  <a:ea typeface="Times New Roman" panose="02020603050405020304" pitchFamily="18" charset="0"/>
                  <a:cs typeface="Open Sans" panose="020B0606030504020204" pitchFamily="34" charset="0"/>
                </a:rPr>
                <a:t>Aggressive Behavior</a:t>
              </a:r>
              <a:r>
                <a:rPr lang="en-US" sz="1050" dirty="0">
                  <a:latin typeface="Helvetica" pitchFamily="2" charset="0"/>
                </a:rPr>
                <a:t> </a:t>
              </a:r>
              <a:endParaRPr lang="en-US" sz="10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B6DAF6D-369C-3E0B-FCAA-A7FC52AA91FE}"/>
                </a:ext>
              </a:extLst>
            </p:cNvPr>
            <p:cNvSpPr/>
            <p:nvPr/>
          </p:nvSpPr>
          <p:spPr>
            <a:xfrm>
              <a:off x="8790925" y="2158447"/>
              <a:ext cx="1274030" cy="8089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kern="0" dirty="0">
                  <a:solidFill>
                    <a:srgbClr val="000000"/>
                  </a:solidFill>
                  <a:latin typeface="Helvetica" pitchFamily="2" charset="0"/>
                  <a:ea typeface="Times New Roman" panose="02020603050405020304" pitchFamily="18" charset="0"/>
                  <a:cs typeface="Open Sans" panose="020B0606030504020204" pitchFamily="34" charset="0"/>
                </a:rPr>
                <a:t>Rule-Breaking Behavior</a:t>
              </a:r>
              <a:r>
                <a:rPr lang="en-US" sz="1050" dirty="0">
                  <a:latin typeface="Helvetica" pitchFamily="2" charset="0"/>
                </a:rPr>
                <a:t> </a:t>
              </a:r>
              <a:endParaRPr lang="en-US" sz="10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91CAD36B-A57F-6117-F769-48F08941CE35}"/>
                </a:ext>
              </a:extLst>
            </p:cNvPr>
            <p:cNvSpPr/>
            <p:nvPr/>
          </p:nvSpPr>
          <p:spPr>
            <a:xfrm>
              <a:off x="4577631" y="2189424"/>
              <a:ext cx="1274030" cy="7822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Helvetica" pitchFamily="2" charset="0"/>
                </a:rPr>
                <a:t>Social Problems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36812027-009C-B738-20FD-11F2822B0388}"/>
                </a:ext>
              </a:extLst>
            </p:cNvPr>
            <p:cNvSpPr/>
            <p:nvPr/>
          </p:nvSpPr>
          <p:spPr>
            <a:xfrm>
              <a:off x="5972046" y="2162754"/>
              <a:ext cx="1274030" cy="8089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kern="0" dirty="0">
                  <a:solidFill>
                    <a:srgbClr val="000000"/>
                  </a:solidFill>
                  <a:latin typeface="Helvetica" pitchFamily="2" charset="0"/>
                  <a:ea typeface="Times New Roman" panose="02020603050405020304" pitchFamily="18" charset="0"/>
                  <a:cs typeface="Open Sans" panose="020B0606030504020204" pitchFamily="34" charset="0"/>
                </a:rPr>
                <a:t>Thought Problems</a:t>
              </a:r>
              <a:r>
                <a:rPr lang="en-US" sz="1050" dirty="0">
                  <a:latin typeface="Helvetica" pitchFamily="2" charset="0"/>
                </a:rPr>
                <a:t> </a:t>
              </a:r>
              <a:endParaRPr lang="en-US" sz="105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918ADDD-13A7-C49C-778A-C89564F89689}"/>
              </a:ext>
            </a:extLst>
          </p:cNvPr>
          <p:cNvSpPr/>
          <p:nvPr/>
        </p:nvSpPr>
        <p:spPr>
          <a:xfrm>
            <a:off x="3492895" y="1555492"/>
            <a:ext cx="2799428" cy="440703"/>
          </a:xfrm>
          <a:prstGeom prst="roundRect">
            <a:avLst/>
          </a:prstGeom>
          <a:solidFill>
            <a:srgbClr val="CFE2E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" pitchFamily="2" charset="0"/>
              </a:rPr>
              <a:t> CBCL Total Problem (112-items)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C81C6C7-5801-4B5A-341D-BFB736507FE5}"/>
              </a:ext>
            </a:extLst>
          </p:cNvPr>
          <p:cNvSpPr/>
          <p:nvPr/>
        </p:nvSpPr>
        <p:spPr>
          <a:xfrm>
            <a:off x="634679" y="3555684"/>
            <a:ext cx="2994561" cy="440703"/>
          </a:xfrm>
          <a:prstGeom prst="roundRect">
            <a:avLst/>
          </a:prstGeom>
          <a:solidFill>
            <a:srgbClr val="D2E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" pitchFamily="2" charset="0"/>
              </a:rPr>
              <a:t>Internalizing Problems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05ECF40-85C7-38D9-BDA7-93CFC5158046}"/>
              </a:ext>
            </a:extLst>
          </p:cNvPr>
          <p:cNvSpPr/>
          <p:nvPr/>
        </p:nvSpPr>
        <p:spPr>
          <a:xfrm>
            <a:off x="6930681" y="3590281"/>
            <a:ext cx="1971884" cy="4407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" pitchFamily="2" charset="0"/>
              </a:rPr>
              <a:t>Externalizing Problems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E22FDD-A854-319E-D15B-7086D3301023}"/>
              </a:ext>
            </a:extLst>
          </p:cNvPr>
          <p:cNvSpPr txBox="1"/>
          <p:nvPr/>
        </p:nvSpPr>
        <p:spPr>
          <a:xfrm rot="16200000">
            <a:off x="-91755" y="2744217"/>
            <a:ext cx="953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Syndrome Scales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412BB30-376A-C053-D6C0-13CB531DC68E}"/>
              </a:ext>
            </a:extLst>
          </p:cNvPr>
          <p:cNvSpPr txBox="1"/>
          <p:nvPr/>
        </p:nvSpPr>
        <p:spPr>
          <a:xfrm rot="16200000">
            <a:off x="-82566" y="3602884"/>
            <a:ext cx="953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High-Level Domains</a:t>
            </a:r>
          </a:p>
        </p:txBody>
      </p:sp>
      <p:sp>
        <p:nvSpPr>
          <p:cNvPr id="190" name="Rounded Rectangle 189">
            <a:extLst>
              <a:ext uri="{FF2B5EF4-FFF2-40B4-BE49-F238E27FC236}">
                <a16:creationId xmlns:a16="http://schemas.microsoft.com/office/drawing/2014/main" id="{A2B77747-1DAA-6E69-E5B5-8CA942C1AB00}"/>
              </a:ext>
            </a:extLst>
          </p:cNvPr>
          <p:cNvSpPr/>
          <p:nvPr/>
        </p:nvSpPr>
        <p:spPr>
          <a:xfrm>
            <a:off x="3454113" y="4362726"/>
            <a:ext cx="2799428" cy="440703"/>
          </a:xfrm>
          <a:prstGeom prst="roundRect">
            <a:avLst/>
          </a:prstGeom>
          <a:solidFill>
            <a:srgbClr val="CFE2E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" pitchFamily="2" charset="0"/>
              </a:rPr>
              <a:t>BPM Toal Problem (19-items)</a:t>
            </a:r>
          </a:p>
        </p:txBody>
      </p:sp>
      <p:sp>
        <p:nvSpPr>
          <p:cNvPr id="219" name="Rounded Rectangle 218">
            <a:extLst>
              <a:ext uri="{FF2B5EF4-FFF2-40B4-BE49-F238E27FC236}">
                <a16:creationId xmlns:a16="http://schemas.microsoft.com/office/drawing/2014/main" id="{819868F8-CC31-2CD6-450D-F17CB4D80D5D}"/>
              </a:ext>
            </a:extLst>
          </p:cNvPr>
          <p:cNvSpPr/>
          <p:nvPr/>
        </p:nvSpPr>
        <p:spPr>
          <a:xfrm>
            <a:off x="170088" y="938291"/>
            <a:ext cx="8732477" cy="341199"/>
          </a:xfrm>
          <a:prstGeom prst="roundRect">
            <a:avLst/>
          </a:prstGeom>
          <a:solidFill>
            <a:schemeClr val="tx2">
              <a:lumMod val="10000"/>
              <a:lumOff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9" algn="ctr">
              <a:spcBef>
                <a:spcPts val="300"/>
              </a:spcBef>
              <a:spcAft>
                <a:spcPts val="150"/>
              </a:spcAft>
            </a:pPr>
            <a:r>
              <a:rPr lang="en-US" sz="135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Achenbach System of Empirically Based Assessment </a:t>
            </a:r>
          </a:p>
        </p:txBody>
      </p:sp>
      <p:cxnSp>
        <p:nvCxnSpPr>
          <p:cNvPr id="295" name="Elbow Connector 294">
            <a:extLst>
              <a:ext uri="{FF2B5EF4-FFF2-40B4-BE49-F238E27FC236}">
                <a16:creationId xmlns:a16="http://schemas.microsoft.com/office/drawing/2014/main" id="{FB5D7A91-3D21-D0D8-D56D-8F88A79A40EB}"/>
              </a:ext>
            </a:extLst>
          </p:cNvPr>
          <p:cNvCxnSpPr>
            <a:cxnSpLocks/>
            <a:stCxn id="37" idx="2"/>
            <a:endCxn id="24" idx="0"/>
          </p:cNvCxnSpPr>
          <p:nvPr/>
        </p:nvCxnSpPr>
        <p:spPr>
          <a:xfrm rot="16200000" flipH="1">
            <a:off x="4750410" y="2138394"/>
            <a:ext cx="655654" cy="371256"/>
          </a:xfrm>
          <a:prstGeom prst="bentConnector3">
            <a:avLst>
              <a:gd name="adj1" fmla="val 5242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296">
            <a:extLst>
              <a:ext uri="{FF2B5EF4-FFF2-40B4-BE49-F238E27FC236}">
                <a16:creationId xmlns:a16="http://schemas.microsoft.com/office/drawing/2014/main" id="{FA1065DF-68A4-452E-B001-2997699B85C3}"/>
              </a:ext>
            </a:extLst>
          </p:cNvPr>
          <p:cNvCxnSpPr>
            <a:cxnSpLocks/>
            <a:stCxn id="37" idx="2"/>
            <a:endCxn id="20" idx="0"/>
          </p:cNvCxnSpPr>
          <p:nvPr/>
        </p:nvCxnSpPr>
        <p:spPr>
          <a:xfrm rot="16200000" flipH="1">
            <a:off x="5282567" y="1606236"/>
            <a:ext cx="655654" cy="1435571"/>
          </a:xfrm>
          <a:prstGeom prst="bentConnector3">
            <a:avLst>
              <a:gd name="adj1" fmla="val 5193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C3D4AC2C-1145-603D-627A-5F7C149FE8F5}"/>
              </a:ext>
            </a:extLst>
          </p:cNvPr>
          <p:cNvCxnSpPr>
            <a:cxnSpLocks/>
            <a:stCxn id="37" idx="2"/>
            <a:endCxn id="22" idx="0"/>
          </p:cNvCxnSpPr>
          <p:nvPr/>
        </p:nvCxnSpPr>
        <p:spPr>
          <a:xfrm rot="16200000" flipH="1">
            <a:off x="5809104" y="1079699"/>
            <a:ext cx="652424" cy="2485415"/>
          </a:xfrm>
          <a:prstGeom prst="bentConnector3">
            <a:avLst>
              <a:gd name="adj1" fmla="val 5207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Elbow Connector 302">
            <a:extLst>
              <a:ext uri="{FF2B5EF4-FFF2-40B4-BE49-F238E27FC236}">
                <a16:creationId xmlns:a16="http://schemas.microsoft.com/office/drawing/2014/main" id="{C78F0522-4157-F52C-13DD-FDF8D49ABDA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17285" y="583910"/>
            <a:ext cx="652424" cy="35017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95F20154-EC44-4AEF-5F92-597D57A0B817}"/>
              </a:ext>
            </a:extLst>
          </p:cNvPr>
          <p:cNvCxnSpPr>
            <a:cxnSpLocks/>
            <a:stCxn id="37" idx="2"/>
            <a:endCxn id="23" idx="0"/>
          </p:cNvCxnSpPr>
          <p:nvPr/>
        </p:nvCxnSpPr>
        <p:spPr>
          <a:xfrm rot="5400000">
            <a:off x="4217503" y="1996745"/>
            <a:ext cx="675657" cy="6745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Elbow Connector 308">
            <a:extLst>
              <a:ext uri="{FF2B5EF4-FFF2-40B4-BE49-F238E27FC236}">
                <a16:creationId xmlns:a16="http://schemas.microsoft.com/office/drawing/2014/main" id="{D1BFC57C-41E8-4326-922C-BC5179206DC4}"/>
              </a:ext>
            </a:extLst>
          </p:cNvPr>
          <p:cNvCxnSpPr>
            <a:cxnSpLocks/>
            <a:stCxn id="37" idx="2"/>
            <a:endCxn id="19" idx="0"/>
          </p:cNvCxnSpPr>
          <p:nvPr/>
        </p:nvCxnSpPr>
        <p:spPr>
          <a:xfrm rot="5400000">
            <a:off x="3694598" y="1473840"/>
            <a:ext cx="675657" cy="17203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Elbow Connector 311">
            <a:extLst>
              <a:ext uri="{FF2B5EF4-FFF2-40B4-BE49-F238E27FC236}">
                <a16:creationId xmlns:a16="http://schemas.microsoft.com/office/drawing/2014/main" id="{7ED62000-2D7A-3612-8675-ABC853F6488C}"/>
              </a:ext>
            </a:extLst>
          </p:cNvPr>
          <p:cNvCxnSpPr>
            <a:cxnSpLocks/>
            <a:stCxn id="37" idx="2"/>
            <a:endCxn id="18" idx="0"/>
          </p:cNvCxnSpPr>
          <p:nvPr/>
        </p:nvCxnSpPr>
        <p:spPr>
          <a:xfrm rot="5400000">
            <a:off x="3174457" y="953699"/>
            <a:ext cx="675657" cy="27606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Elbow Connector 315">
            <a:extLst>
              <a:ext uri="{FF2B5EF4-FFF2-40B4-BE49-F238E27FC236}">
                <a16:creationId xmlns:a16="http://schemas.microsoft.com/office/drawing/2014/main" id="{F8DCF346-712D-FDFE-3C28-E01CD9CD5A96}"/>
              </a:ext>
            </a:extLst>
          </p:cNvPr>
          <p:cNvCxnSpPr>
            <a:cxnSpLocks/>
            <a:stCxn id="37" idx="2"/>
            <a:endCxn id="6" idx="0"/>
          </p:cNvCxnSpPr>
          <p:nvPr/>
        </p:nvCxnSpPr>
        <p:spPr>
          <a:xfrm rot="5400000">
            <a:off x="2658087" y="437329"/>
            <a:ext cx="675657" cy="37933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Elbow Connector 326">
            <a:extLst>
              <a:ext uri="{FF2B5EF4-FFF2-40B4-BE49-F238E27FC236}">
                <a16:creationId xmlns:a16="http://schemas.microsoft.com/office/drawing/2014/main" id="{8C1BA85E-2BDD-8634-7182-C246E763B852}"/>
              </a:ext>
            </a:extLst>
          </p:cNvPr>
          <p:cNvCxnSpPr>
            <a:cxnSpLocks/>
            <a:stCxn id="6" idx="2"/>
            <a:endCxn id="38" idx="0"/>
          </p:cNvCxnSpPr>
          <p:nvPr/>
        </p:nvCxnSpPr>
        <p:spPr>
          <a:xfrm rot="16200000" flipH="1">
            <a:off x="1467019" y="2890743"/>
            <a:ext cx="297143" cy="10327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9" name="Elbow Connector 328">
            <a:extLst>
              <a:ext uri="{FF2B5EF4-FFF2-40B4-BE49-F238E27FC236}">
                <a16:creationId xmlns:a16="http://schemas.microsoft.com/office/drawing/2014/main" id="{B4EEE4D4-550F-597A-11C1-F1FD41F9C481}"/>
              </a:ext>
            </a:extLst>
          </p:cNvPr>
          <p:cNvCxnSpPr>
            <a:cxnSpLocks/>
            <a:stCxn id="18" idx="2"/>
            <a:endCxn id="38" idx="0"/>
          </p:cNvCxnSpPr>
          <p:nvPr/>
        </p:nvCxnSpPr>
        <p:spPr>
          <a:xfrm rot="5400000">
            <a:off x="1983390" y="3407113"/>
            <a:ext cx="297143" cy="95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Elbow Connector 331">
            <a:extLst>
              <a:ext uri="{FF2B5EF4-FFF2-40B4-BE49-F238E27FC236}">
                <a16:creationId xmlns:a16="http://schemas.microsoft.com/office/drawing/2014/main" id="{9085B1FB-6BE8-082E-F0D5-80AA51AA4C5C}"/>
              </a:ext>
            </a:extLst>
          </p:cNvPr>
          <p:cNvCxnSpPr>
            <a:cxnSpLocks/>
            <a:stCxn id="19" idx="2"/>
            <a:endCxn id="38" idx="0"/>
          </p:cNvCxnSpPr>
          <p:nvPr/>
        </p:nvCxnSpPr>
        <p:spPr>
          <a:xfrm rot="5400000">
            <a:off x="2503530" y="2886973"/>
            <a:ext cx="297143" cy="10402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Elbow Connector 334">
            <a:extLst>
              <a:ext uri="{FF2B5EF4-FFF2-40B4-BE49-F238E27FC236}">
                <a16:creationId xmlns:a16="http://schemas.microsoft.com/office/drawing/2014/main" id="{86AB2C24-F88E-4F18-7882-01895CAA1BD5}"/>
              </a:ext>
            </a:extLst>
          </p:cNvPr>
          <p:cNvCxnSpPr>
            <a:cxnSpLocks/>
            <a:stCxn id="22" idx="2"/>
            <a:endCxn id="39" idx="0"/>
          </p:cNvCxnSpPr>
          <p:nvPr/>
        </p:nvCxnSpPr>
        <p:spPr>
          <a:xfrm rot="16200000" flipH="1">
            <a:off x="7479838" y="3153496"/>
            <a:ext cx="334971" cy="5386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Elbow Connector 337">
            <a:extLst>
              <a:ext uri="{FF2B5EF4-FFF2-40B4-BE49-F238E27FC236}">
                <a16:creationId xmlns:a16="http://schemas.microsoft.com/office/drawing/2014/main" id="{DA8BA623-030D-E801-AACE-146CE9685C74}"/>
              </a:ext>
            </a:extLst>
          </p:cNvPr>
          <p:cNvCxnSpPr>
            <a:cxnSpLocks/>
            <a:stCxn id="21" idx="2"/>
            <a:endCxn id="39" idx="0"/>
          </p:cNvCxnSpPr>
          <p:nvPr/>
        </p:nvCxnSpPr>
        <p:spPr>
          <a:xfrm rot="5400000">
            <a:off x="7988019" y="3183916"/>
            <a:ext cx="334971" cy="4777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6" name="Elbow Connector 365">
            <a:extLst>
              <a:ext uri="{FF2B5EF4-FFF2-40B4-BE49-F238E27FC236}">
                <a16:creationId xmlns:a16="http://schemas.microsoft.com/office/drawing/2014/main" id="{83A9CA6B-D89A-D9E4-2E0E-F09F7198131B}"/>
              </a:ext>
            </a:extLst>
          </p:cNvPr>
          <p:cNvCxnSpPr>
            <a:cxnSpLocks/>
            <a:stCxn id="190" idx="0"/>
            <a:endCxn id="38" idx="2"/>
          </p:cNvCxnSpPr>
          <p:nvPr/>
        </p:nvCxnSpPr>
        <p:spPr>
          <a:xfrm rot="16200000" flipV="1">
            <a:off x="3309726" y="2818623"/>
            <a:ext cx="366338" cy="27218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8" name="Elbow Connector 367">
            <a:extLst>
              <a:ext uri="{FF2B5EF4-FFF2-40B4-BE49-F238E27FC236}">
                <a16:creationId xmlns:a16="http://schemas.microsoft.com/office/drawing/2014/main" id="{761478AE-A6AE-8451-2765-872D1344A491}"/>
              </a:ext>
            </a:extLst>
          </p:cNvPr>
          <p:cNvCxnSpPr>
            <a:cxnSpLocks/>
            <a:stCxn id="190" idx="0"/>
            <a:endCxn id="20" idx="2"/>
          </p:cNvCxnSpPr>
          <p:nvPr/>
        </p:nvCxnSpPr>
        <p:spPr>
          <a:xfrm rot="5400000" flipH="1" flipV="1">
            <a:off x="5038911" y="3073460"/>
            <a:ext cx="1104185" cy="1474350"/>
          </a:xfrm>
          <a:prstGeom prst="bentConnector3">
            <a:avLst>
              <a:gd name="adj1" fmla="val 1660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Elbow Connector 370">
            <a:extLst>
              <a:ext uri="{FF2B5EF4-FFF2-40B4-BE49-F238E27FC236}">
                <a16:creationId xmlns:a16="http://schemas.microsoft.com/office/drawing/2014/main" id="{661936B5-5860-E324-CEEE-89F647A7DE1C}"/>
              </a:ext>
            </a:extLst>
          </p:cNvPr>
          <p:cNvCxnSpPr>
            <a:cxnSpLocks/>
            <a:stCxn id="190" idx="0"/>
            <a:endCxn id="39" idx="2"/>
          </p:cNvCxnSpPr>
          <p:nvPr/>
        </p:nvCxnSpPr>
        <p:spPr>
          <a:xfrm rot="5400000" flipH="1" flipV="1">
            <a:off x="6219355" y="2665459"/>
            <a:ext cx="331741" cy="3062795"/>
          </a:xfrm>
          <a:prstGeom prst="bentConnector3">
            <a:avLst>
              <a:gd name="adj1" fmla="val 555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556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1C16E0-B4E8-37E8-B4F4-F03D53BAF2C7}"/>
              </a:ext>
            </a:extLst>
          </p:cNvPr>
          <p:cNvSpPr/>
          <p:nvPr/>
        </p:nvSpPr>
        <p:spPr>
          <a:xfrm>
            <a:off x="2416296" y="1072052"/>
            <a:ext cx="1596426" cy="440703"/>
          </a:xfrm>
          <a:prstGeom prst="roundRect">
            <a:avLst/>
          </a:prstGeom>
          <a:solidFill>
            <a:srgbClr val="CFE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5" dirty="0">
                <a:solidFill>
                  <a:schemeClr val="tx1"/>
                </a:solidFill>
                <a:latin typeface="Helvetica" pitchFamily="2" charset="0"/>
              </a:rPr>
              <a:t>Total sample (N=10730)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035CA5-48FE-A819-EDD3-0F3774328AA9}"/>
              </a:ext>
            </a:extLst>
          </p:cNvPr>
          <p:cNvSpPr/>
          <p:nvPr/>
        </p:nvSpPr>
        <p:spPr>
          <a:xfrm>
            <a:off x="2416296" y="1724097"/>
            <a:ext cx="1596426" cy="440703"/>
          </a:xfrm>
          <a:prstGeom prst="roundRect">
            <a:avLst/>
          </a:prstGeom>
          <a:solidFill>
            <a:srgbClr val="CFE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5" dirty="0">
                <a:solidFill>
                  <a:schemeClr val="tx1"/>
                </a:solidFill>
                <a:latin typeface="Helvetica" pitchFamily="2" charset="0"/>
              </a:rPr>
              <a:t>MRI available (n=7973)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61CE316-48D7-0DD3-3236-BFE7961B5547}"/>
              </a:ext>
            </a:extLst>
          </p:cNvPr>
          <p:cNvSpPr/>
          <p:nvPr/>
        </p:nvSpPr>
        <p:spPr>
          <a:xfrm>
            <a:off x="2416296" y="2373286"/>
            <a:ext cx="1596426" cy="440703"/>
          </a:xfrm>
          <a:prstGeom prst="roundRect">
            <a:avLst/>
          </a:prstGeom>
          <a:solidFill>
            <a:srgbClr val="CFE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5" dirty="0">
                <a:solidFill>
                  <a:schemeClr val="tx1"/>
                </a:solidFill>
                <a:latin typeface="Helvetica" pitchFamily="2" charset="0"/>
              </a:rPr>
              <a:t>Self- and parental- report available (n=7780)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E24717-C6F7-9799-2B92-AB961DD41C8A}"/>
              </a:ext>
            </a:extLst>
          </p:cNvPr>
          <p:cNvSpPr/>
          <p:nvPr/>
        </p:nvSpPr>
        <p:spPr>
          <a:xfrm>
            <a:off x="2416296" y="3728099"/>
            <a:ext cx="1596426" cy="440703"/>
          </a:xfrm>
          <a:prstGeom prst="roundRect">
            <a:avLst/>
          </a:prstGeom>
          <a:solidFill>
            <a:srgbClr val="CFE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5" dirty="0">
                <a:solidFill>
                  <a:schemeClr val="tx1"/>
                </a:solidFill>
                <a:latin typeface="Helvetica" pitchFamily="2" charset="0"/>
              </a:rPr>
              <a:t>Study sample (n=6460)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3CD3750-5C6E-5718-E4FF-7BB2DCED391D}"/>
              </a:ext>
            </a:extLst>
          </p:cNvPr>
          <p:cNvSpPr/>
          <p:nvPr/>
        </p:nvSpPr>
        <p:spPr>
          <a:xfrm>
            <a:off x="1299286" y="4652395"/>
            <a:ext cx="1596426" cy="440703"/>
          </a:xfrm>
          <a:prstGeom prst="roundRect">
            <a:avLst/>
          </a:prstGeom>
          <a:solidFill>
            <a:srgbClr val="D2E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5" dirty="0">
                <a:solidFill>
                  <a:schemeClr val="tx1"/>
                </a:solidFill>
                <a:latin typeface="Helvetica" pitchFamily="2" charset="0"/>
              </a:rPr>
              <a:t>Healthy control (n=6054)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CD3C30C-D7B8-49CF-03F5-0F3069DA3D44}"/>
              </a:ext>
            </a:extLst>
          </p:cNvPr>
          <p:cNvSpPr/>
          <p:nvPr/>
        </p:nvSpPr>
        <p:spPr>
          <a:xfrm>
            <a:off x="2758061" y="5463663"/>
            <a:ext cx="1254662" cy="440703"/>
          </a:xfrm>
          <a:prstGeom prst="roundRect">
            <a:avLst/>
          </a:prstGeom>
          <a:solidFill>
            <a:srgbClr val="CFE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5" dirty="0">
                <a:solidFill>
                  <a:schemeClr val="tx1"/>
                </a:solidFill>
                <a:latin typeface="Helvetica" pitchFamily="2" charset="0"/>
              </a:rPr>
              <a:t>Only OCD (n=227)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85CF6E-0330-EC0D-59E5-BBE9BD21A1CB}"/>
              </a:ext>
            </a:extLst>
          </p:cNvPr>
          <p:cNvSpPr/>
          <p:nvPr/>
        </p:nvSpPr>
        <p:spPr>
          <a:xfrm>
            <a:off x="4571999" y="5463663"/>
            <a:ext cx="1254662" cy="440703"/>
          </a:xfrm>
          <a:prstGeom prst="roundRect">
            <a:avLst/>
          </a:prstGeom>
          <a:solidFill>
            <a:srgbClr val="CFE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5" dirty="0">
                <a:solidFill>
                  <a:schemeClr val="tx1"/>
                </a:solidFill>
                <a:latin typeface="Helvetica" pitchFamily="2" charset="0"/>
              </a:rPr>
              <a:t>Comorbid OCD (n=179)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3E4ECBFD-3F99-ADE9-B312-0B66BDAD0CBE}"/>
              </a:ext>
            </a:extLst>
          </p:cNvPr>
          <p:cNvCxnSpPr>
            <a:cxnSpLocks/>
            <a:stCxn id="30" idx="2"/>
            <a:endCxn id="10" idx="0"/>
          </p:cNvCxnSpPr>
          <p:nvPr/>
        </p:nvCxnSpPr>
        <p:spPr>
          <a:xfrm rot="16200000" flipH="1">
            <a:off x="4560563" y="4824896"/>
            <a:ext cx="370564" cy="90696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87553C08-8549-8C44-8213-8323D1D7E4DA}"/>
              </a:ext>
            </a:extLst>
          </p:cNvPr>
          <p:cNvCxnSpPr>
            <a:cxnSpLocks/>
            <a:stCxn id="30" idx="2"/>
            <a:endCxn id="9" idx="0"/>
          </p:cNvCxnSpPr>
          <p:nvPr/>
        </p:nvCxnSpPr>
        <p:spPr>
          <a:xfrm rot="5400000">
            <a:off x="3653595" y="4824898"/>
            <a:ext cx="370564" cy="9069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E0355E-A9FF-499F-3297-6F79BEBADBFB}"/>
              </a:ext>
            </a:extLst>
          </p:cNvPr>
          <p:cNvSpPr/>
          <p:nvPr/>
        </p:nvSpPr>
        <p:spPr>
          <a:xfrm>
            <a:off x="2416296" y="3037049"/>
            <a:ext cx="1596426" cy="440703"/>
          </a:xfrm>
          <a:prstGeom prst="roundRect">
            <a:avLst/>
          </a:prstGeom>
          <a:solidFill>
            <a:srgbClr val="CFE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5" dirty="0">
                <a:solidFill>
                  <a:schemeClr val="tx1"/>
                </a:solidFill>
                <a:latin typeface="Helvetica" pitchFamily="2" charset="0"/>
              </a:rPr>
              <a:t>Health (n=7466)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7EE0552-E4F9-E4AC-F835-59E5F6FE4957}"/>
              </a:ext>
            </a:extLst>
          </p:cNvPr>
          <p:cNvSpPr/>
          <p:nvPr/>
        </p:nvSpPr>
        <p:spPr>
          <a:xfrm>
            <a:off x="4571999" y="2972997"/>
            <a:ext cx="3024551" cy="58965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75" dirty="0">
                <a:solidFill>
                  <a:schemeClr val="tx1"/>
                </a:solidFill>
                <a:latin typeface="Helvetica" pitchFamily="2" charset="0"/>
              </a:rPr>
              <a:t>Excluded (n=169) Prescription medication use and (n=837) Current or present diagnosis of an unrelated psychiatric disorder</a:t>
            </a:r>
          </a:p>
          <a:p>
            <a:endParaRPr lang="en-US" sz="975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8018D25-EEF0-E817-DA2F-31477C6A19B8}"/>
              </a:ext>
            </a:extLst>
          </p:cNvPr>
          <p:cNvSpPr/>
          <p:nvPr/>
        </p:nvSpPr>
        <p:spPr>
          <a:xfrm>
            <a:off x="4574229" y="1072052"/>
            <a:ext cx="3022321" cy="4407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75" dirty="0">
                <a:solidFill>
                  <a:schemeClr val="tx1"/>
                </a:solidFill>
                <a:latin typeface="Helvetica" pitchFamily="2" charset="0"/>
              </a:rPr>
              <a:t>Excluded (n=2757) Did not have MRI scan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821F5D6-0E83-FA68-4835-ADE80144E8B4}"/>
              </a:ext>
            </a:extLst>
          </p:cNvPr>
          <p:cNvSpPr/>
          <p:nvPr/>
        </p:nvSpPr>
        <p:spPr>
          <a:xfrm>
            <a:off x="4572001" y="1733107"/>
            <a:ext cx="3024549" cy="4404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78" dirty="0">
                <a:solidFill>
                  <a:schemeClr val="tx1"/>
                </a:solidFill>
                <a:latin typeface="Helvetica" pitchFamily="2" charset="0"/>
              </a:rPr>
              <a:t>Excluded (n=193) Images did not meet quality control criteria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9D5D5D0-7B93-4DA7-AA3C-A9BB25B894DA}"/>
              </a:ext>
            </a:extLst>
          </p:cNvPr>
          <p:cNvSpPr/>
          <p:nvPr/>
        </p:nvSpPr>
        <p:spPr>
          <a:xfrm>
            <a:off x="4571999" y="2373286"/>
            <a:ext cx="3024550" cy="4407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75" dirty="0">
                <a:solidFill>
                  <a:schemeClr val="tx1"/>
                </a:solidFill>
                <a:latin typeface="Helvetica" pitchFamily="2" charset="0"/>
              </a:rPr>
              <a:t>Excluded (n=314) Incomplete self and/or parental report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772428-5996-81CF-2095-CC9761581DB2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3214509" y="1512755"/>
            <a:ext cx="0" cy="2113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279AC6-4642-FFB5-2E6F-DF27F0D99E4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3214509" y="2164800"/>
            <a:ext cx="0" cy="208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55F38C-939D-AACF-184C-4E5887E2BC56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>
            <a:off x="3214509" y="2813989"/>
            <a:ext cx="0" cy="2230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7E3188-D8BC-FB28-88B3-3620FE26C635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4012722" y="1292404"/>
            <a:ext cx="5615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51594F-33A0-993A-12CF-0B71F695E919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4012722" y="1944448"/>
            <a:ext cx="559278" cy="88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4C715D-BB56-5E30-1E53-2637FF83C21B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4012723" y="2593638"/>
            <a:ext cx="5592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3C41AB-A5D3-1778-A657-F0979D56FF11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012722" y="3257400"/>
            <a:ext cx="559276" cy="10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2DE1BC-6049-2362-E5CD-30CAC62E70AD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>
            <a:off x="3214509" y="3477751"/>
            <a:ext cx="0" cy="250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A989A23-84C4-3435-300E-A38D9DFEA9EC}"/>
              </a:ext>
            </a:extLst>
          </p:cNvPr>
          <p:cNvSpPr/>
          <p:nvPr/>
        </p:nvSpPr>
        <p:spPr>
          <a:xfrm>
            <a:off x="3494147" y="4652396"/>
            <a:ext cx="1596426" cy="440703"/>
          </a:xfrm>
          <a:prstGeom prst="roundRect">
            <a:avLst/>
          </a:prstGeom>
          <a:solidFill>
            <a:srgbClr val="D2E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5" dirty="0">
                <a:solidFill>
                  <a:schemeClr val="tx1"/>
                </a:solidFill>
                <a:latin typeface="Helvetica" pitchFamily="2" charset="0"/>
              </a:rPr>
              <a:t>OCD (n=406)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18FC860F-E57E-1CDC-7FD2-708FD4E7BA03}"/>
              </a:ext>
            </a:extLst>
          </p:cNvPr>
          <p:cNvCxnSpPr>
            <a:cxnSpLocks/>
            <a:stCxn id="7" idx="2"/>
            <a:endCxn id="30" idx="0"/>
          </p:cNvCxnSpPr>
          <p:nvPr/>
        </p:nvCxnSpPr>
        <p:spPr>
          <a:xfrm rot="16200000" flipH="1">
            <a:off x="3511638" y="3871674"/>
            <a:ext cx="483594" cy="107785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6B57EA87-2C9C-2DC5-C4D4-64DEC6649BA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2414208" y="3852093"/>
            <a:ext cx="483594" cy="11170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46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5E02-5293-B795-DEEC-E6C84B7E1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3A5B8F3-F1F7-7875-097F-A72E620A9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848" y="1948961"/>
            <a:ext cx="6630305" cy="40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08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B4892BC-0B4A-2A5B-D4EC-4EE4EBAD9298}"/>
              </a:ext>
            </a:extLst>
          </p:cNvPr>
          <p:cNvSpPr/>
          <p:nvPr/>
        </p:nvSpPr>
        <p:spPr>
          <a:xfrm>
            <a:off x="686337" y="873835"/>
            <a:ext cx="2100824" cy="46301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9620C8-105B-6260-C026-ED64760396C4}"/>
              </a:ext>
            </a:extLst>
          </p:cNvPr>
          <p:cNvSpPr/>
          <p:nvPr/>
        </p:nvSpPr>
        <p:spPr>
          <a:xfrm>
            <a:off x="2262680" y="3245190"/>
            <a:ext cx="1596426" cy="4407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5" dirty="0">
                <a:solidFill>
                  <a:schemeClr val="tx1"/>
                </a:solidFill>
                <a:latin typeface="Helvetica" pitchFamily="2" charset="0"/>
              </a:rPr>
              <a:t>Gad warp correction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C2A8E4-C9B1-CCDB-5A50-408E60AC0B06}"/>
              </a:ext>
            </a:extLst>
          </p:cNvPr>
          <p:cNvSpPr/>
          <p:nvPr/>
        </p:nvSpPr>
        <p:spPr>
          <a:xfrm>
            <a:off x="4931052" y="2080500"/>
            <a:ext cx="1596426" cy="4407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5" dirty="0">
                <a:solidFill>
                  <a:schemeClr val="tx1"/>
                </a:solidFill>
                <a:latin typeface="Helvetica" pitchFamily="2" charset="0"/>
              </a:rPr>
              <a:t>Bias field correction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93A831-87F9-BF08-69BA-6761B1547724}"/>
              </a:ext>
            </a:extLst>
          </p:cNvPr>
          <p:cNvSpPr/>
          <p:nvPr/>
        </p:nvSpPr>
        <p:spPr>
          <a:xfrm>
            <a:off x="4936592" y="2613981"/>
            <a:ext cx="1596426" cy="4407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5" dirty="0">
                <a:solidFill>
                  <a:schemeClr val="tx1"/>
                </a:solidFill>
                <a:latin typeface="Helvetica" pitchFamily="2" charset="0"/>
              </a:rPr>
              <a:t>Resample to </a:t>
            </a:r>
            <a:r>
              <a:rPr lang="en-US" sz="975" dirty="0" err="1">
                <a:solidFill>
                  <a:schemeClr val="tx1"/>
                </a:solidFill>
                <a:latin typeface="Helvetica" pitchFamily="2" charset="0"/>
              </a:rPr>
              <a:t>isotripic</a:t>
            </a:r>
            <a:endParaRPr lang="en-US" sz="975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7F466F2-6135-A1D1-236A-51FE0673465F}"/>
              </a:ext>
            </a:extLst>
          </p:cNvPr>
          <p:cNvSpPr/>
          <p:nvPr/>
        </p:nvSpPr>
        <p:spPr>
          <a:xfrm>
            <a:off x="4931052" y="3261297"/>
            <a:ext cx="1596426" cy="4407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5" dirty="0">
                <a:solidFill>
                  <a:schemeClr val="tx1"/>
                </a:solidFill>
                <a:latin typeface="Helvetica" pitchFamily="2" charset="0"/>
              </a:rPr>
              <a:t>Processing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609242-C94B-7448-77B7-32FCAFEE34F4}"/>
              </a:ext>
            </a:extLst>
          </p:cNvPr>
          <p:cNvSpPr/>
          <p:nvPr/>
        </p:nvSpPr>
        <p:spPr>
          <a:xfrm>
            <a:off x="6729566" y="3245190"/>
            <a:ext cx="1596426" cy="4407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834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1C9C80-A66F-B477-E811-2270F9D431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7" r="10658" b="34624"/>
          <a:stretch/>
        </p:blipFill>
        <p:spPr bwMode="auto">
          <a:xfrm>
            <a:off x="764638" y="1170257"/>
            <a:ext cx="3130648" cy="40427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diagram of a brain&#10;&#10;AI-generated content may be incorrect.">
            <a:extLst>
              <a:ext uri="{FF2B5EF4-FFF2-40B4-BE49-F238E27FC236}">
                <a16:creationId xmlns:a16="http://schemas.microsoft.com/office/drawing/2014/main" id="{8A116982-8BA1-D681-C360-87D5367B0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250" b="72083" l="40000" r="58750">
                        <a14:foregroundMark x1="44063" y1="42639" x2="50313" y2="41250"/>
                        <a14:foregroundMark x1="50313" y1="41250" x2="54479" y2="42917"/>
                        <a14:foregroundMark x1="57917" y1="51250" x2="58542" y2="61389"/>
                        <a14:foregroundMark x1="57813" y1="50972" x2="58125" y2="51111"/>
                        <a14:foregroundMark x1="57708" y1="50000" x2="58750" y2="54444"/>
                        <a14:foregroundMark x1="40313" y1="52083" x2="40000" y2="60278"/>
                        <a14:foregroundMark x1="40000" y1="60278" x2="40417" y2="62500"/>
                        <a14:foregroundMark x1="45417" y1="71389" x2="53333" y2="71111"/>
                        <a14:foregroundMark x1="46979" y1="72083" x2="48333" y2="71806"/>
                      </a14:backgroundRemoval>
                    </a14:imgEffect>
                  </a14:imgLayer>
                </a14:imgProps>
              </a:ext>
            </a:extLst>
          </a:blip>
          <a:srcRect l="37649" t="39234" r="38699" b="24835"/>
          <a:stretch/>
        </p:blipFill>
        <p:spPr>
          <a:xfrm>
            <a:off x="4065844" y="2225333"/>
            <a:ext cx="1696915" cy="1932549"/>
          </a:xfrm>
          <a:prstGeom prst="rect">
            <a:avLst/>
          </a:prstGeom>
        </p:spPr>
      </p:pic>
      <p:pic>
        <p:nvPicPr>
          <p:cNvPr id="9" name="Picture 8" descr="A diagram of a brain&#10;&#10;AI-generated content may be incorrect.">
            <a:extLst>
              <a:ext uri="{FF2B5EF4-FFF2-40B4-BE49-F238E27FC236}">
                <a16:creationId xmlns:a16="http://schemas.microsoft.com/office/drawing/2014/main" id="{F6A11976-F440-82B9-0B66-8F191FCF3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250" b="72083" l="40000" r="58750">
                        <a14:foregroundMark x1="44063" y1="42639" x2="50313" y2="41250"/>
                        <a14:foregroundMark x1="50313" y1="41250" x2="54479" y2="42917"/>
                        <a14:foregroundMark x1="57917" y1="51250" x2="58542" y2="61389"/>
                        <a14:foregroundMark x1="57813" y1="50972" x2="58125" y2="51111"/>
                        <a14:foregroundMark x1="57708" y1="50000" x2="58750" y2="54444"/>
                        <a14:foregroundMark x1="40313" y1="52083" x2="40000" y2="60278"/>
                        <a14:foregroundMark x1="40000" y1="60278" x2="40417" y2="62500"/>
                        <a14:foregroundMark x1="45417" y1="71389" x2="53333" y2="71111"/>
                        <a14:foregroundMark x1="46979" y1="72083" x2="48333" y2="71806"/>
                      </a14:backgroundRemoval>
                    </a14:imgEffect>
                  </a14:imgLayer>
                </a14:imgProps>
              </a:ext>
            </a:extLst>
          </a:blip>
          <a:srcRect l="37649" t="39234" r="38699" b="24835"/>
          <a:stretch/>
        </p:blipFill>
        <p:spPr>
          <a:xfrm>
            <a:off x="4206521" y="2366010"/>
            <a:ext cx="1696915" cy="1932549"/>
          </a:xfrm>
          <a:prstGeom prst="rect">
            <a:avLst/>
          </a:prstGeom>
        </p:spPr>
      </p:pic>
      <p:pic>
        <p:nvPicPr>
          <p:cNvPr id="10" name="Picture 9" descr="A diagram of a brain&#10;&#10;AI-generated content may be incorrect.">
            <a:extLst>
              <a:ext uri="{FF2B5EF4-FFF2-40B4-BE49-F238E27FC236}">
                <a16:creationId xmlns:a16="http://schemas.microsoft.com/office/drawing/2014/main" id="{94D38104-3D24-BE3A-7FE0-4109E3905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250" b="72083" l="40000" r="58750">
                        <a14:foregroundMark x1="44063" y1="42639" x2="50313" y2="41250"/>
                        <a14:foregroundMark x1="50313" y1="41250" x2="54479" y2="42917"/>
                        <a14:foregroundMark x1="57917" y1="51250" x2="58542" y2="61389"/>
                        <a14:foregroundMark x1="57813" y1="50972" x2="58125" y2="51111"/>
                        <a14:foregroundMark x1="57708" y1="50000" x2="58750" y2="54444"/>
                        <a14:foregroundMark x1="40313" y1="52083" x2="40000" y2="60278"/>
                        <a14:foregroundMark x1="40000" y1="60278" x2="40417" y2="62500"/>
                        <a14:foregroundMark x1="45417" y1="71389" x2="53333" y2="71111"/>
                        <a14:foregroundMark x1="46979" y1="72083" x2="48333" y2="71806"/>
                      </a14:backgroundRemoval>
                    </a14:imgEffect>
                  </a14:imgLayer>
                </a14:imgProps>
              </a:ext>
            </a:extLst>
          </a:blip>
          <a:srcRect l="37649" t="39234" r="38699" b="24835"/>
          <a:stretch/>
        </p:blipFill>
        <p:spPr>
          <a:xfrm>
            <a:off x="4347198" y="2506687"/>
            <a:ext cx="1696915" cy="19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45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70748</TotalTime>
  <Words>521</Words>
  <Application>Microsoft Macintosh PowerPoint</Application>
  <PresentationFormat>Letter Paper (8.5x11 in)</PresentationFormat>
  <Paragraphs>211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-webkit-standard</vt:lpstr>
      <vt:lpstr>Aptos</vt:lpstr>
      <vt:lpstr>Aptos Display</vt:lpstr>
      <vt:lpstr>Arial</vt:lpstr>
      <vt:lpstr>Helvetica</vt:lpstr>
      <vt:lpstr>Times New Roman</vt:lpstr>
      <vt:lpstr>Office Theme</vt:lpstr>
      <vt:lpstr>PowerPoint Presentation</vt:lpstr>
      <vt:lpstr>ISL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T1-weighted MRI Acquisition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Margrete Soya Heimvik</dc:creator>
  <cp:lastModifiedBy>Margrete Soya Heimvik</cp:lastModifiedBy>
  <cp:revision>10</cp:revision>
  <cp:lastPrinted>2025-05-18T23:33:52Z</cp:lastPrinted>
  <dcterms:created xsi:type="dcterms:W3CDTF">2025-03-30T11:17:05Z</dcterms:created>
  <dcterms:modified xsi:type="dcterms:W3CDTF">2025-05-21T11:30:02Z</dcterms:modified>
</cp:coreProperties>
</file>